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9" r:id="rId1"/>
    <p:sldMasterId id="2147483715" r:id="rId2"/>
    <p:sldMasterId id="2147483731" r:id="rId3"/>
  </p:sldMasterIdLst>
  <p:notesMasterIdLst>
    <p:notesMasterId r:id="rId80"/>
  </p:notesMasterIdLst>
  <p:handoutMasterIdLst>
    <p:handoutMasterId r:id="rId81"/>
  </p:handoutMasterIdLst>
  <p:sldIdLst>
    <p:sldId id="295" r:id="rId4"/>
    <p:sldId id="402" r:id="rId5"/>
    <p:sldId id="430" r:id="rId6"/>
    <p:sldId id="540" r:id="rId7"/>
    <p:sldId id="452" r:id="rId8"/>
    <p:sldId id="453" r:id="rId9"/>
    <p:sldId id="454" r:id="rId10"/>
    <p:sldId id="456" r:id="rId11"/>
    <p:sldId id="488" r:id="rId12"/>
    <p:sldId id="458" r:id="rId13"/>
    <p:sldId id="459" r:id="rId14"/>
    <p:sldId id="460" r:id="rId15"/>
    <p:sldId id="461" r:id="rId16"/>
    <p:sldId id="462" r:id="rId17"/>
    <p:sldId id="463" r:id="rId18"/>
    <p:sldId id="465" r:id="rId19"/>
    <p:sldId id="517" r:id="rId20"/>
    <p:sldId id="472" r:id="rId21"/>
    <p:sldId id="474" r:id="rId22"/>
    <p:sldId id="553" r:id="rId23"/>
    <p:sldId id="466" r:id="rId24"/>
    <p:sldId id="467" r:id="rId25"/>
    <p:sldId id="479" r:id="rId26"/>
    <p:sldId id="469" r:id="rId27"/>
    <p:sldId id="548" r:id="rId28"/>
    <p:sldId id="552" r:id="rId29"/>
    <p:sldId id="520" r:id="rId30"/>
    <p:sldId id="522" r:id="rId31"/>
    <p:sldId id="524" r:id="rId32"/>
    <p:sldId id="526" r:id="rId33"/>
    <p:sldId id="550" r:id="rId34"/>
    <p:sldId id="551" r:id="rId35"/>
    <p:sldId id="549" r:id="rId36"/>
    <p:sldId id="529" r:id="rId37"/>
    <p:sldId id="530" r:id="rId38"/>
    <p:sldId id="534" r:id="rId39"/>
    <p:sldId id="536" r:id="rId40"/>
    <p:sldId id="537" r:id="rId41"/>
    <p:sldId id="538" r:id="rId42"/>
    <p:sldId id="413" r:id="rId43"/>
    <p:sldId id="441" r:id="rId44"/>
    <p:sldId id="451" r:id="rId45"/>
    <p:sldId id="431" r:id="rId46"/>
    <p:sldId id="445" r:id="rId47"/>
    <p:sldId id="446" r:id="rId48"/>
    <p:sldId id="449" r:id="rId49"/>
    <p:sldId id="432" r:id="rId50"/>
    <p:sldId id="494" r:id="rId51"/>
    <p:sldId id="539" r:id="rId52"/>
    <p:sldId id="433" r:id="rId53"/>
    <p:sldId id="434" r:id="rId54"/>
    <p:sldId id="435" r:id="rId55"/>
    <p:sldId id="436" r:id="rId56"/>
    <p:sldId id="437" r:id="rId57"/>
    <p:sldId id="438" r:id="rId58"/>
    <p:sldId id="543" r:id="rId59"/>
    <p:sldId id="544" r:id="rId60"/>
    <p:sldId id="545" r:id="rId61"/>
    <p:sldId id="546" r:id="rId62"/>
    <p:sldId id="547" r:id="rId63"/>
    <p:sldId id="568" r:id="rId64"/>
    <p:sldId id="567" r:id="rId65"/>
    <p:sldId id="566" r:id="rId66"/>
    <p:sldId id="562" r:id="rId67"/>
    <p:sldId id="554" r:id="rId68"/>
    <p:sldId id="555" r:id="rId69"/>
    <p:sldId id="556" r:id="rId70"/>
    <p:sldId id="557" r:id="rId71"/>
    <p:sldId id="558" r:id="rId72"/>
    <p:sldId id="559" r:id="rId73"/>
    <p:sldId id="560" r:id="rId74"/>
    <p:sldId id="561" r:id="rId75"/>
    <p:sldId id="570" r:id="rId76"/>
    <p:sldId id="563" r:id="rId77"/>
    <p:sldId id="564" r:id="rId78"/>
    <p:sldId id="569" r:id="rId7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3" pos="2883">
          <p15:clr>
            <a:srgbClr val="A4A3A4"/>
          </p15:clr>
        </p15:guide>
        <p15:guide id="14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614"/>
    <a:srgbClr val="000000"/>
    <a:srgbClr val="C9C400"/>
    <a:srgbClr val="FFFF99"/>
    <a:srgbClr val="4F81BD"/>
    <a:srgbClr val="9B9B00"/>
    <a:srgbClr val="B8B400"/>
    <a:srgbClr val="D5D000"/>
    <a:srgbClr val="82A5D0"/>
    <a:srgbClr val="007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5" autoAdjust="0"/>
    <p:restoredTop sz="90488" autoAdjust="0"/>
  </p:normalViewPr>
  <p:slideViewPr>
    <p:cSldViewPr snapToGrid="0" showGuides="1">
      <p:cViewPr>
        <p:scale>
          <a:sx n="100" d="100"/>
          <a:sy n="100" d="100"/>
        </p:scale>
        <p:origin x="931" y="125"/>
      </p:cViewPr>
      <p:guideLst>
        <p:guide pos="2883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3132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commentAuthors" Target="commentAuthors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E455AD-8A6B-47BD-BEFF-D31D440CE97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B5D82E-69A6-4F25-A656-BE328B27FE43}">
      <dgm:prSet/>
      <dgm:spPr/>
      <dgm:t>
        <a:bodyPr/>
        <a:lstStyle/>
        <a:p>
          <a:pPr rtl="0"/>
          <a:r>
            <a:rPr lang="en-US" b="0" i="0" smtClean="0"/>
            <a:t>Data Collection</a:t>
          </a:r>
          <a:endParaRPr lang="en-US"/>
        </a:p>
      </dgm:t>
    </dgm:pt>
    <dgm:pt modelId="{0A36FDB3-7209-4510-9820-272CE10C4C1E}" type="parTrans" cxnId="{4E0EFE49-BFDA-4BA6-A25E-B39DC3BB8372}">
      <dgm:prSet/>
      <dgm:spPr/>
      <dgm:t>
        <a:bodyPr/>
        <a:lstStyle/>
        <a:p>
          <a:endParaRPr lang="en-US"/>
        </a:p>
      </dgm:t>
    </dgm:pt>
    <dgm:pt modelId="{58A28092-36E7-4BE5-B757-E0A5FF7D6302}" type="sibTrans" cxnId="{4E0EFE49-BFDA-4BA6-A25E-B39DC3BB8372}">
      <dgm:prSet/>
      <dgm:spPr/>
      <dgm:t>
        <a:bodyPr/>
        <a:lstStyle/>
        <a:p>
          <a:endParaRPr lang="en-US"/>
        </a:p>
      </dgm:t>
    </dgm:pt>
    <dgm:pt modelId="{4B7BEC28-0119-4246-9769-148249CE55B6}">
      <dgm:prSet/>
      <dgm:spPr/>
      <dgm:t>
        <a:bodyPr/>
        <a:lstStyle/>
        <a:p>
          <a:pPr rtl="0"/>
          <a:r>
            <a:rPr lang="en-US" b="0" i="0" dirty="0" smtClean="0"/>
            <a:t>Amazon EC2, Elastic Load Balancing,  Auto Scaling</a:t>
          </a:r>
          <a:endParaRPr lang="en-US" dirty="0"/>
        </a:p>
      </dgm:t>
    </dgm:pt>
    <dgm:pt modelId="{90D49A48-D181-4E23-880C-3107B0E56361}" type="parTrans" cxnId="{0560E1CA-BE25-4A61-B0CA-F9D7DC18685D}">
      <dgm:prSet/>
      <dgm:spPr/>
      <dgm:t>
        <a:bodyPr/>
        <a:lstStyle/>
        <a:p>
          <a:endParaRPr lang="en-US"/>
        </a:p>
      </dgm:t>
    </dgm:pt>
    <dgm:pt modelId="{24AAEAA6-6FB4-430C-8AFF-1BFA2C23267A}" type="sibTrans" cxnId="{0560E1CA-BE25-4A61-B0CA-F9D7DC18685D}">
      <dgm:prSet/>
      <dgm:spPr/>
      <dgm:t>
        <a:bodyPr/>
        <a:lstStyle/>
        <a:p>
          <a:endParaRPr lang="en-US"/>
        </a:p>
      </dgm:t>
    </dgm:pt>
    <dgm:pt modelId="{CB4646D4-D55C-46CA-97DC-CDF8438A3D2C}">
      <dgm:prSet/>
      <dgm:spPr/>
      <dgm:t>
        <a:bodyPr/>
        <a:lstStyle/>
        <a:p>
          <a:pPr rtl="0"/>
          <a:r>
            <a:rPr lang="en-US" b="0" i="0" smtClean="0"/>
            <a:t>Store</a:t>
          </a:r>
          <a:endParaRPr lang="en-US"/>
        </a:p>
      </dgm:t>
    </dgm:pt>
    <dgm:pt modelId="{087241B2-8F54-40CC-A43F-934C6303A3C6}" type="parTrans" cxnId="{9EC470F3-AC1F-4E8C-8B37-A90EF305BDC1}">
      <dgm:prSet/>
      <dgm:spPr/>
      <dgm:t>
        <a:bodyPr/>
        <a:lstStyle/>
        <a:p>
          <a:endParaRPr lang="en-US"/>
        </a:p>
      </dgm:t>
    </dgm:pt>
    <dgm:pt modelId="{DC7E7491-0BB8-47E1-9573-D614BC10E7E5}" type="sibTrans" cxnId="{9EC470F3-AC1F-4E8C-8B37-A90EF305BDC1}">
      <dgm:prSet/>
      <dgm:spPr/>
      <dgm:t>
        <a:bodyPr/>
        <a:lstStyle/>
        <a:p>
          <a:endParaRPr lang="en-US"/>
        </a:p>
      </dgm:t>
    </dgm:pt>
    <dgm:pt modelId="{229AB9ED-8B05-43D9-AACB-C79B9F3C8BB1}">
      <dgm:prSet/>
      <dgm:spPr/>
      <dgm:t>
        <a:bodyPr/>
        <a:lstStyle/>
        <a:p>
          <a:pPr rtl="0"/>
          <a:r>
            <a:rPr lang="en-US" b="0" i="0" smtClean="0"/>
            <a:t>Amazon S3 + Amazon Kinesis</a:t>
          </a:r>
          <a:endParaRPr lang="en-US"/>
        </a:p>
      </dgm:t>
    </dgm:pt>
    <dgm:pt modelId="{AE0BBD6C-9D03-4781-A89E-B572401FF6DA}" type="parTrans" cxnId="{37DEE989-54FF-45B2-9E23-CBDC5D2F55A8}">
      <dgm:prSet/>
      <dgm:spPr/>
      <dgm:t>
        <a:bodyPr/>
        <a:lstStyle/>
        <a:p>
          <a:endParaRPr lang="en-US"/>
        </a:p>
      </dgm:t>
    </dgm:pt>
    <dgm:pt modelId="{78FD992C-579E-48E2-AEBD-48008F1DC2CB}" type="sibTrans" cxnId="{37DEE989-54FF-45B2-9E23-CBDC5D2F55A8}">
      <dgm:prSet/>
      <dgm:spPr/>
      <dgm:t>
        <a:bodyPr/>
        <a:lstStyle/>
        <a:p>
          <a:endParaRPr lang="en-US"/>
        </a:p>
      </dgm:t>
    </dgm:pt>
    <dgm:pt modelId="{23604DD8-4EF8-4D07-95E1-D3FF9A921010}">
      <dgm:prSet/>
      <dgm:spPr/>
      <dgm:t>
        <a:bodyPr/>
        <a:lstStyle/>
        <a:p>
          <a:pPr rtl="0"/>
          <a:r>
            <a:rPr lang="en-US" b="0" i="0" smtClean="0"/>
            <a:t>Global Distribution</a:t>
          </a:r>
          <a:endParaRPr lang="en-US"/>
        </a:p>
      </dgm:t>
    </dgm:pt>
    <dgm:pt modelId="{4A40D512-069D-45A5-A643-BC62EDE46D11}" type="parTrans" cxnId="{68D1CD33-1097-4434-9399-989FA51A9890}">
      <dgm:prSet/>
      <dgm:spPr/>
      <dgm:t>
        <a:bodyPr/>
        <a:lstStyle/>
        <a:p>
          <a:endParaRPr lang="en-US"/>
        </a:p>
      </dgm:t>
    </dgm:pt>
    <dgm:pt modelId="{584040D5-E033-4F62-8543-4A07B0420516}" type="sibTrans" cxnId="{68D1CD33-1097-4434-9399-989FA51A9890}">
      <dgm:prSet/>
      <dgm:spPr/>
      <dgm:t>
        <a:bodyPr/>
        <a:lstStyle/>
        <a:p>
          <a:endParaRPr lang="en-US"/>
        </a:p>
      </dgm:t>
    </dgm:pt>
    <dgm:pt modelId="{6A9CC6D8-3A8B-403E-ADED-0617553C91B8}">
      <dgm:prSet/>
      <dgm:spPr/>
      <dgm:t>
        <a:bodyPr/>
        <a:lstStyle/>
        <a:p>
          <a:pPr rtl="0"/>
          <a:r>
            <a:rPr lang="en-US" b="0" i="0" smtClean="0"/>
            <a:t>Apache Storm on Amazon EC2 </a:t>
          </a:r>
          <a:endParaRPr lang="en-US"/>
        </a:p>
      </dgm:t>
    </dgm:pt>
    <dgm:pt modelId="{04E9DD93-8272-4D04-98C5-640227998AB8}" type="parTrans" cxnId="{453E1396-F54D-49F1-91A1-5C8F3A127617}">
      <dgm:prSet/>
      <dgm:spPr/>
      <dgm:t>
        <a:bodyPr/>
        <a:lstStyle/>
        <a:p>
          <a:endParaRPr lang="en-US"/>
        </a:p>
      </dgm:t>
    </dgm:pt>
    <dgm:pt modelId="{E2789EDB-4E7A-4336-B736-B13446B7FEB5}" type="sibTrans" cxnId="{453E1396-F54D-49F1-91A1-5C8F3A127617}">
      <dgm:prSet/>
      <dgm:spPr/>
      <dgm:t>
        <a:bodyPr/>
        <a:lstStyle/>
        <a:p>
          <a:endParaRPr lang="en-US"/>
        </a:p>
      </dgm:t>
    </dgm:pt>
    <dgm:pt modelId="{E223F3F2-0FE0-4505-8BC7-963402EA40AD}">
      <dgm:prSet/>
      <dgm:spPr/>
      <dgm:t>
        <a:bodyPr/>
        <a:lstStyle/>
        <a:p>
          <a:pPr rtl="0"/>
          <a:r>
            <a:rPr lang="en-US" b="0" i="0" smtClean="0"/>
            <a:t>Bid Store</a:t>
          </a:r>
          <a:endParaRPr lang="en-US"/>
        </a:p>
      </dgm:t>
    </dgm:pt>
    <dgm:pt modelId="{0ED232C4-1016-4443-B466-E5E8F8CF67A9}" type="parTrans" cxnId="{C746C957-E775-4B6A-BD82-DC6E0592408B}">
      <dgm:prSet/>
      <dgm:spPr/>
      <dgm:t>
        <a:bodyPr/>
        <a:lstStyle/>
        <a:p>
          <a:endParaRPr lang="en-US"/>
        </a:p>
      </dgm:t>
    </dgm:pt>
    <dgm:pt modelId="{77C712F7-C719-45F0-9CBA-ED18E1572B6E}" type="sibTrans" cxnId="{C746C957-E775-4B6A-BD82-DC6E0592408B}">
      <dgm:prSet/>
      <dgm:spPr/>
      <dgm:t>
        <a:bodyPr/>
        <a:lstStyle/>
        <a:p>
          <a:endParaRPr lang="en-US"/>
        </a:p>
      </dgm:t>
    </dgm:pt>
    <dgm:pt modelId="{950CE34F-B98C-4F6F-BF7D-47878A54CF64}">
      <dgm:prSet/>
      <dgm:spPr/>
      <dgm:t>
        <a:bodyPr/>
        <a:lstStyle/>
        <a:p>
          <a:pPr rtl="0"/>
          <a:r>
            <a:rPr lang="en-US" b="0" i="0" smtClean="0"/>
            <a:t>DynamoDB</a:t>
          </a:r>
          <a:endParaRPr lang="en-US"/>
        </a:p>
      </dgm:t>
    </dgm:pt>
    <dgm:pt modelId="{2E9C0392-F773-4FD4-9C99-4B38450148B2}" type="parTrans" cxnId="{718CB003-5C4F-4900-BD19-ADA986226546}">
      <dgm:prSet/>
      <dgm:spPr/>
      <dgm:t>
        <a:bodyPr/>
        <a:lstStyle/>
        <a:p>
          <a:endParaRPr lang="en-US"/>
        </a:p>
      </dgm:t>
    </dgm:pt>
    <dgm:pt modelId="{3CFAC7DC-E121-4631-899F-5708A157F183}" type="sibTrans" cxnId="{718CB003-5C4F-4900-BD19-ADA986226546}">
      <dgm:prSet/>
      <dgm:spPr/>
      <dgm:t>
        <a:bodyPr/>
        <a:lstStyle/>
        <a:p>
          <a:endParaRPr lang="en-US"/>
        </a:p>
      </dgm:t>
    </dgm:pt>
    <dgm:pt modelId="{20EDB118-185F-445E-B4EC-1819D9B9D69D}">
      <dgm:prSet/>
      <dgm:spPr/>
      <dgm:t>
        <a:bodyPr/>
        <a:lstStyle/>
        <a:p>
          <a:pPr rtl="0"/>
          <a:r>
            <a:rPr lang="en-US" b="0" i="0" smtClean="0"/>
            <a:t>Bidding</a:t>
          </a:r>
          <a:endParaRPr lang="en-US"/>
        </a:p>
      </dgm:t>
    </dgm:pt>
    <dgm:pt modelId="{BA111E77-B25D-4BA5-9AA0-D30D5425E7B1}" type="parTrans" cxnId="{9B3609F2-7714-4465-B397-9024D6383B6C}">
      <dgm:prSet/>
      <dgm:spPr/>
      <dgm:t>
        <a:bodyPr/>
        <a:lstStyle/>
        <a:p>
          <a:endParaRPr lang="en-US"/>
        </a:p>
      </dgm:t>
    </dgm:pt>
    <dgm:pt modelId="{32E17543-782B-4E21-84ED-285187D90112}" type="sibTrans" cxnId="{9B3609F2-7714-4465-B397-9024D6383B6C}">
      <dgm:prSet/>
      <dgm:spPr/>
      <dgm:t>
        <a:bodyPr/>
        <a:lstStyle/>
        <a:p>
          <a:endParaRPr lang="en-US"/>
        </a:p>
      </dgm:t>
    </dgm:pt>
    <dgm:pt modelId="{0F8B0698-9955-42D1-A2B4-EA895FEF8B96}">
      <dgm:prSet/>
      <dgm:spPr/>
      <dgm:t>
        <a:bodyPr/>
        <a:lstStyle/>
        <a:p>
          <a:pPr rtl="0"/>
          <a:r>
            <a:rPr lang="en-US" b="0" i="0" dirty="0" smtClean="0"/>
            <a:t>Amazon EC2, Elastic Load Balancing, Auto Scaling</a:t>
          </a:r>
          <a:endParaRPr lang="en-US" dirty="0"/>
        </a:p>
      </dgm:t>
    </dgm:pt>
    <dgm:pt modelId="{823E4E5F-F53E-48A9-98AF-C89DEDFA5156}" type="parTrans" cxnId="{924DBB89-CA3E-4624-95A9-BE3D82414685}">
      <dgm:prSet/>
      <dgm:spPr/>
      <dgm:t>
        <a:bodyPr/>
        <a:lstStyle/>
        <a:p>
          <a:endParaRPr lang="en-US"/>
        </a:p>
      </dgm:t>
    </dgm:pt>
    <dgm:pt modelId="{2A3A6136-3CB9-4138-B36A-A7C596E241A0}" type="sibTrans" cxnId="{924DBB89-CA3E-4624-95A9-BE3D82414685}">
      <dgm:prSet/>
      <dgm:spPr/>
      <dgm:t>
        <a:bodyPr/>
        <a:lstStyle/>
        <a:p>
          <a:endParaRPr lang="en-US"/>
        </a:p>
      </dgm:t>
    </dgm:pt>
    <dgm:pt modelId="{0B4A2E2D-BE42-4BD4-BA41-54D4E07FDCC0}" type="pres">
      <dgm:prSet presAssocID="{28E455AD-8A6B-47BD-BEFF-D31D440CE97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27144D-CE18-4B3B-AB37-6797ECD18632}" type="pres">
      <dgm:prSet presAssocID="{43B5D82E-69A6-4F25-A656-BE328B27FE43}" presName="composite" presStyleCnt="0"/>
      <dgm:spPr/>
    </dgm:pt>
    <dgm:pt modelId="{F7208899-EF80-4884-B775-18B958460761}" type="pres">
      <dgm:prSet presAssocID="{43B5D82E-69A6-4F25-A656-BE328B27FE43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B7BC81-C6FE-4EAC-AD0E-4C6ED497435A}" type="pres">
      <dgm:prSet presAssocID="{43B5D82E-69A6-4F25-A656-BE328B27FE43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62AD5A-D99A-4136-B3EF-CD90F2E65A1F}" type="pres">
      <dgm:prSet presAssocID="{58A28092-36E7-4BE5-B757-E0A5FF7D6302}" presName="sp" presStyleCnt="0"/>
      <dgm:spPr/>
    </dgm:pt>
    <dgm:pt modelId="{C4931736-8A14-48DB-994D-83E001919687}" type="pres">
      <dgm:prSet presAssocID="{CB4646D4-D55C-46CA-97DC-CDF8438A3D2C}" presName="composite" presStyleCnt="0"/>
      <dgm:spPr/>
    </dgm:pt>
    <dgm:pt modelId="{D18C6ED4-C940-452E-A555-EBFCCFC74C54}" type="pres">
      <dgm:prSet presAssocID="{CB4646D4-D55C-46CA-97DC-CDF8438A3D2C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8418BE-E8BC-450F-A341-DE04A3B6EE11}" type="pres">
      <dgm:prSet presAssocID="{CB4646D4-D55C-46CA-97DC-CDF8438A3D2C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5DA388-D6AD-4893-9A07-B91FB4B65BE4}" type="pres">
      <dgm:prSet presAssocID="{DC7E7491-0BB8-47E1-9573-D614BC10E7E5}" presName="sp" presStyleCnt="0"/>
      <dgm:spPr/>
    </dgm:pt>
    <dgm:pt modelId="{FF30E08D-D8A8-41E9-9644-0AFD7C586126}" type="pres">
      <dgm:prSet presAssocID="{23604DD8-4EF8-4D07-95E1-D3FF9A921010}" presName="composite" presStyleCnt="0"/>
      <dgm:spPr/>
    </dgm:pt>
    <dgm:pt modelId="{8903E035-82F4-4731-893E-7E28C1E1AA0E}" type="pres">
      <dgm:prSet presAssocID="{23604DD8-4EF8-4D07-95E1-D3FF9A921010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B6BF4-EACF-45EE-AF0A-6C201C24A807}" type="pres">
      <dgm:prSet presAssocID="{23604DD8-4EF8-4D07-95E1-D3FF9A921010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C93DE4-DE7E-431D-BDA6-7F8FCFF7348D}" type="pres">
      <dgm:prSet presAssocID="{584040D5-E033-4F62-8543-4A07B0420516}" presName="sp" presStyleCnt="0"/>
      <dgm:spPr/>
    </dgm:pt>
    <dgm:pt modelId="{1A715213-AE88-4ABA-9C5C-A4E17F65F2E9}" type="pres">
      <dgm:prSet presAssocID="{E223F3F2-0FE0-4505-8BC7-963402EA40AD}" presName="composite" presStyleCnt="0"/>
      <dgm:spPr/>
    </dgm:pt>
    <dgm:pt modelId="{5701DA99-8EC2-4EF1-8B22-C1680045C8AE}" type="pres">
      <dgm:prSet presAssocID="{E223F3F2-0FE0-4505-8BC7-963402EA40AD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F016E3-F500-4877-B2ED-CF7B3833FE0C}" type="pres">
      <dgm:prSet presAssocID="{E223F3F2-0FE0-4505-8BC7-963402EA40AD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72D8B8-60F9-4106-BC51-56A7C4093EAF}" type="pres">
      <dgm:prSet presAssocID="{77C712F7-C719-45F0-9CBA-ED18E1572B6E}" presName="sp" presStyleCnt="0"/>
      <dgm:spPr/>
    </dgm:pt>
    <dgm:pt modelId="{49A5A2EC-5BD9-4F32-A662-CBF871E7C92B}" type="pres">
      <dgm:prSet presAssocID="{20EDB118-185F-445E-B4EC-1819D9B9D69D}" presName="composite" presStyleCnt="0"/>
      <dgm:spPr/>
    </dgm:pt>
    <dgm:pt modelId="{D6EAD62F-8662-47A6-AD4E-D5F67E542BBE}" type="pres">
      <dgm:prSet presAssocID="{20EDB118-185F-445E-B4EC-1819D9B9D69D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CAE8A0-40FC-43EA-8A3B-A3EFDF693583}" type="pres">
      <dgm:prSet presAssocID="{20EDB118-185F-445E-B4EC-1819D9B9D69D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246CE1-6639-456D-9986-E54C1385EA19}" type="presOf" srcId="{4B7BEC28-0119-4246-9769-148249CE55B6}" destId="{12B7BC81-C6FE-4EAC-AD0E-4C6ED497435A}" srcOrd="0" destOrd="0" presId="urn:microsoft.com/office/officeart/2005/8/layout/chevron2"/>
    <dgm:cxn modelId="{5AE195F8-B983-4D3D-820F-189547C0628D}" type="presOf" srcId="{950CE34F-B98C-4F6F-BF7D-47878A54CF64}" destId="{95F016E3-F500-4877-B2ED-CF7B3833FE0C}" srcOrd="0" destOrd="0" presId="urn:microsoft.com/office/officeart/2005/8/layout/chevron2"/>
    <dgm:cxn modelId="{AF5F37E5-DBFF-4D9F-9BC4-AA09F32498F0}" type="presOf" srcId="{0F8B0698-9955-42D1-A2B4-EA895FEF8B96}" destId="{7BCAE8A0-40FC-43EA-8A3B-A3EFDF693583}" srcOrd="0" destOrd="0" presId="urn:microsoft.com/office/officeart/2005/8/layout/chevron2"/>
    <dgm:cxn modelId="{398A817A-CC9A-4B37-968B-CCFA0C5FD293}" type="presOf" srcId="{6A9CC6D8-3A8B-403E-ADED-0617553C91B8}" destId="{B33B6BF4-EACF-45EE-AF0A-6C201C24A807}" srcOrd="0" destOrd="0" presId="urn:microsoft.com/office/officeart/2005/8/layout/chevron2"/>
    <dgm:cxn modelId="{C746C957-E775-4B6A-BD82-DC6E0592408B}" srcId="{28E455AD-8A6B-47BD-BEFF-D31D440CE974}" destId="{E223F3F2-0FE0-4505-8BC7-963402EA40AD}" srcOrd="3" destOrd="0" parTransId="{0ED232C4-1016-4443-B466-E5E8F8CF67A9}" sibTransId="{77C712F7-C719-45F0-9CBA-ED18E1572B6E}"/>
    <dgm:cxn modelId="{0560E1CA-BE25-4A61-B0CA-F9D7DC18685D}" srcId="{43B5D82E-69A6-4F25-A656-BE328B27FE43}" destId="{4B7BEC28-0119-4246-9769-148249CE55B6}" srcOrd="0" destOrd="0" parTransId="{90D49A48-D181-4E23-880C-3107B0E56361}" sibTransId="{24AAEAA6-6FB4-430C-8AFF-1BFA2C23267A}"/>
    <dgm:cxn modelId="{9EC470F3-AC1F-4E8C-8B37-A90EF305BDC1}" srcId="{28E455AD-8A6B-47BD-BEFF-D31D440CE974}" destId="{CB4646D4-D55C-46CA-97DC-CDF8438A3D2C}" srcOrd="1" destOrd="0" parTransId="{087241B2-8F54-40CC-A43F-934C6303A3C6}" sibTransId="{DC7E7491-0BB8-47E1-9573-D614BC10E7E5}"/>
    <dgm:cxn modelId="{7C9A8914-F2DC-48F2-8229-24BBD39FB9D4}" type="presOf" srcId="{23604DD8-4EF8-4D07-95E1-D3FF9A921010}" destId="{8903E035-82F4-4731-893E-7E28C1E1AA0E}" srcOrd="0" destOrd="0" presId="urn:microsoft.com/office/officeart/2005/8/layout/chevron2"/>
    <dgm:cxn modelId="{FFA8D483-8FCB-4A81-B4BE-7D16383D6D24}" type="presOf" srcId="{28E455AD-8A6B-47BD-BEFF-D31D440CE974}" destId="{0B4A2E2D-BE42-4BD4-BA41-54D4E07FDCC0}" srcOrd="0" destOrd="0" presId="urn:microsoft.com/office/officeart/2005/8/layout/chevron2"/>
    <dgm:cxn modelId="{9B3609F2-7714-4465-B397-9024D6383B6C}" srcId="{28E455AD-8A6B-47BD-BEFF-D31D440CE974}" destId="{20EDB118-185F-445E-B4EC-1819D9B9D69D}" srcOrd="4" destOrd="0" parTransId="{BA111E77-B25D-4BA5-9AA0-D30D5425E7B1}" sibTransId="{32E17543-782B-4E21-84ED-285187D90112}"/>
    <dgm:cxn modelId="{AF68A52A-3AF1-40BC-BF87-7E9B12A2E628}" type="presOf" srcId="{229AB9ED-8B05-43D9-AACB-C79B9F3C8BB1}" destId="{748418BE-E8BC-450F-A341-DE04A3B6EE11}" srcOrd="0" destOrd="0" presId="urn:microsoft.com/office/officeart/2005/8/layout/chevron2"/>
    <dgm:cxn modelId="{2BE5CEA2-0064-4EDF-A52F-A86158AF0641}" type="presOf" srcId="{E223F3F2-0FE0-4505-8BC7-963402EA40AD}" destId="{5701DA99-8EC2-4EF1-8B22-C1680045C8AE}" srcOrd="0" destOrd="0" presId="urn:microsoft.com/office/officeart/2005/8/layout/chevron2"/>
    <dgm:cxn modelId="{924DBB89-CA3E-4624-95A9-BE3D82414685}" srcId="{20EDB118-185F-445E-B4EC-1819D9B9D69D}" destId="{0F8B0698-9955-42D1-A2B4-EA895FEF8B96}" srcOrd="0" destOrd="0" parTransId="{823E4E5F-F53E-48A9-98AF-C89DEDFA5156}" sibTransId="{2A3A6136-3CB9-4138-B36A-A7C596E241A0}"/>
    <dgm:cxn modelId="{453E1396-F54D-49F1-91A1-5C8F3A127617}" srcId="{23604DD8-4EF8-4D07-95E1-D3FF9A921010}" destId="{6A9CC6D8-3A8B-403E-ADED-0617553C91B8}" srcOrd="0" destOrd="0" parTransId="{04E9DD93-8272-4D04-98C5-640227998AB8}" sibTransId="{E2789EDB-4E7A-4336-B736-B13446B7FEB5}"/>
    <dgm:cxn modelId="{4E0EFE49-BFDA-4BA6-A25E-B39DC3BB8372}" srcId="{28E455AD-8A6B-47BD-BEFF-D31D440CE974}" destId="{43B5D82E-69A6-4F25-A656-BE328B27FE43}" srcOrd="0" destOrd="0" parTransId="{0A36FDB3-7209-4510-9820-272CE10C4C1E}" sibTransId="{58A28092-36E7-4BE5-B757-E0A5FF7D6302}"/>
    <dgm:cxn modelId="{68D1CD33-1097-4434-9399-989FA51A9890}" srcId="{28E455AD-8A6B-47BD-BEFF-D31D440CE974}" destId="{23604DD8-4EF8-4D07-95E1-D3FF9A921010}" srcOrd="2" destOrd="0" parTransId="{4A40D512-069D-45A5-A643-BC62EDE46D11}" sibTransId="{584040D5-E033-4F62-8543-4A07B0420516}"/>
    <dgm:cxn modelId="{37DEE989-54FF-45B2-9E23-CBDC5D2F55A8}" srcId="{CB4646D4-D55C-46CA-97DC-CDF8438A3D2C}" destId="{229AB9ED-8B05-43D9-AACB-C79B9F3C8BB1}" srcOrd="0" destOrd="0" parTransId="{AE0BBD6C-9D03-4781-A89E-B572401FF6DA}" sibTransId="{78FD992C-579E-48E2-AEBD-48008F1DC2CB}"/>
    <dgm:cxn modelId="{718CB003-5C4F-4900-BD19-ADA986226546}" srcId="{E223F3F2-0FE0-4505-8BC7-963402EA40AD}" destId="{950CE34F-B98C-4F6F-BF7D-47878A54CF64}" srcOrd="0" destOrd="0" parTransId="{2E9C0392-F773-4FD4-9C99-4B38450148B2}" sibTransId="{3CFAC7DC-E121-4631-899F-5708A157F183}"/>
    <dgm:cxn modelId="{597B6FB4-BA0E-42DE-AF8F-E01D810F2D43}" type="presOf" srcId="{20EDB118-185F-445E-B4EC-1819D9B9D69D}" destId="{D6EAD62F-8662-47A6-AD4E-D5F67E542BBE}" srcOrd="0" destOrd="0" presId="urn:microsoft.com/office/officeart/2005/8/layout/chevron2"/>
    <dgm:cxn modelId="{2ED83651-7650-48CB-8E6E-DEEC75DFE1D7}" type="presOf" srcId="{CB4646D4-D55C-46CA-97DC-CDF8438A3D2C}" destId="{D18C6ED4-C940-452E-A555-EBFCCFC74C54}" srcOrd="0" destOrd="0" presId="urn:microsoft.com/office/officeart/2005/8/layout/chevron2"/>
    <dgm:cxn modelId="{7922A279-483A-4BE6-95B4-6352F0C37808}" type="presOf" srcId="{43B5D82E-69A6-4F25-A656-BE328B27FE43}" destId="{F7208899-EF80-4884-B775-18B958460761}" srcOrd="0" destOrd="0" presId="urn:microsoft.com/office/officeart/2005/8/layout/chevron2"/>
    <dgm:cxn modelId="{E30AAD7A-60C1-4ACE-B480-C564ADF7884B}" type="presParOf" srcId="{0B4A2E2D-BE42-4BD4-BA41-54D4E07FDCC0}" destId="{4127144D-CE18-4B3B-AB37-6797ECD18632}" srcOrd="0" destOrd="0" presId="urn:microsoft.com/office/officeart/2005/8/layout/chevron2"/>
    <dgm:cxn modelId="{A92AC837-707D-4E64-BB78-EF17422E8111}" type="presParOf" srcId="{4127144D-CE18-4B3B-AB37-6797ECD18632}" destId="{F7208899-EF80-4884-B775-18B958460761}" srcOrd="0" destOrd="0" presId="urn:microsoft.com/office/officeart/2005/8/layout/chevron2"/>
    <dgm:cxn modelId="{EEBF1864-9382-4C3B-A36D-1600A528D9CA}" type="presParOf" srcId="{4127144D-CE18-4B3B-AB37-6797ECD18632}" destId="{12B7BC81-C6FE-4EAC-AD0E-4C6ED497435A}" srcOrd="1" destOrd="0" presId="urn:microsoft.com/office/officeart/2005/8/layout/chevron2"/>
    <dgm:cxn modelId="{F9F99055-7AB5-4A88-A20C-62E45E4896F3}" type="presParOf" srcId="{0B4A2E2D-BE42-4BD4-BA41-54D4E07FDCC0}" destId="{BD62AD5A-D99A-4136-B3EF-CD90F2E65A1F}" srcOrd="1" destOrd="0" presId="urn:microsoft.com/office/officeart/2005/8/layout/chevron2"/>
    <dgm:cxn modelId="{A12F992F-D33E-40ED-9E8D-7F03D2E4E4F8}" type="presParOf" srcId="{0B4A2E2D-BE42-4BD4-BA41-54D4E07FDCC0}" destId="{C4931736-8A14-48DB-994D-83E001919687}" srcOrd="2" destOrd="0" presId="urn:microsoft.com/office/officeart/2005/8/layout/chevron2"/>
    <dgm:cxn modelId="{40818322-0E27-4902-A54B-A084D7BBF819}" type="presParOf" srcId="{C4931736-8A14-48DB-994D-83E001919687}" destId="{D18C6ED4-C940-452E-A555-EBFCCFC74C54}" srcOrd="0" destOrd="0" presId="urn:microsoft.com/office/officeart/2005/8/layout/chevron2"/>
    <dgm:cxn modelId="{D3548F94-7181-419E-B62B-B962136F7FB3}" type="presParOf" srcId="{C4931736-8A14-48DB-994D-83E001919687}" destId="{748418BE-E8BC-450F-A341-DE04A3B6EE11}" srcOrd="1" destOrd="0" presId="urn:microsoft.com/office/officeart/2005/8/layout/chevron2"/>
    <dgm:cxn modelId="{FB622412-3E6D-4E4B-9828-CA71AA3F481B}" type="presParOf" srcId="{0B4A2E2D-BE42-4BD4-BA41-54D4E07FDCC0}" destId="{5F5DA388-D6AD-4893-9A07-B91FB4B65BE4}" srcOrd="3" destOrd="0" presId="urn:microsoft.com/office/officeart/2005/8/layout/chevron2"/>
    <dgm:cxn modelId="{E42A0C6B-A872-43B7-9E7C-7270BA0DDB10}" type="presParOf" srcId="{0B4A2E2D-BE42-4BD4-BA41-54D4E07FDCC0}" destId="{FF30E08D-D8A8-41E9-9644-0AFD7C586126}" srcOrd="4" destOrd="0" presId="urn:microsoft.com/office/officeart/2005/8/layout/chevron2"/>
    <dgm:cxn modelId="{DB8DB103-1CD6-4229-A4F1-8245A00AD222}" type="presParOf" srcId="{FF30E08D-D8A8-41E9-9644-0AFD7C586126}" destId="{8903E035-82F4-4731-893E-7E28C1E1AA0E}" srcOrd="0" destOrd="0" presId="urn:microsoft.com/office/officeart/2005/8/layout/chevron2"/>
    <dgm:cxn modelId="{C5B1B214-C378-4294-A784-3F43B86DDC95}" type="presParOf" srcId="{FF30E08D-D8A8-41E9-9644-0AFD7C586126}" destId="{B33B6BF4-EACF-45EE-AF0A-6C201C24A807}" srcOrd="1" destOrd="0" presId="urn:microsoft.com/office/officeart/2005/8/layout/chevron2"/>
    <dgm:cxn modelId="{2214C005-BBE0-4367-AE4F-7434DBF3C152}" type="presParOf" srcId="{0B4A2E2D-BE42-4BD4-BA41-54D4E07FDCC0}" destId="{AAC93DE4-DE7E-431D-BDA6-7F8FCFF7348D}" srcOrd="5" destOrd="0" presId="urn:microsoft.com/office/officeart/2005/8/layout/chevron2"/>
    <dgm:cxn modelId="{D2FD8679-6DF1-465D-8234-572546B3BE63}" type="presParOf" srcId="{0B4A2E2D-BE42-4BD4-BA41-54D4E07FDCC0}" destId="{1A715213-AE88-4ABA-9C5C-A4E17F65F2E9}" srcOrd="6" destOrd="0" presId="urn:microsoft.com/office/officeart/2005/8/layout/chevron2"/>
    <dgm:cxn modelId="{8E1FBC52-E942-4E66-9A60-CE48539BEF7B}" type="presParOf" srcId="{1A715213-AE88-4ABA-9C5C-A4E17F65F2E9}" destId="{5701DA99-8EC2-4EF1-8B22-C1680045C8AE}" srcOrd="0" destOrd="0" presId="urn:microsoft.com/office/officeart/2005/8/layout/chevron2"/>
    <dgm:cxn modelId="{45884DAB-9E8D-4A7E-96E3-6E2F27039364}" type="presParOf" srcId="{1A715213-AE88-4ABA-9C5C-A4E17F65F2E9}" destId="{95F016E3-F500-4877-B2ED-CF7B3833FE0C}" srcOrd="1" destOrd="0" presId="urn:microsoft.com/office/officeart/2005/8/layout/chevron2"/>
    <dgm:cxn modelId="{56E19268-A8DE-4A6D-AD28-8F1459D9A9C9}" type="presParOf" srcId="{0B4A2E2D-BE42-4BD4-BA41-54D4E07FDCC0}" destId="{6272D8B8-60F9-4106-BC51-56A7C4093EAF}" srcOrd="7" destOrd="0" presId="urn:microsoft.com/office/officeart/2005/8/layout/chevron2"/>
    <dgm:cxn modelId="{E04023D6-854B-4825-9CA3-B214995B10A8}" type="presParOf" srcId="{0B4A2E2D-BE42-4BD4-BA41-54D4E07FDCC0}" destId="{49A5A2EC-5BD9-4F32-A662-CBF871E7C92B}" srcOrd="8" destOrd="0" presId="urn:microsoft.com/office/officeart/2005/8/layout/chevron2"/>
    <dgm:cxn modelId="{602A04B9-B02D-4196-9F41-100BE40334E4}" type="presParOf" srcId="{49A5A2EC-5BD9-4F32-A662-CBF871E7C92B}" destId="{D6EAD62F-8662-47A6-AD4E-D5F67E542BBE}" srcOrd="0" destOrd="0" presId="urn:microsoft.com/office/officeart/2005/8/layout/chevron2"/>
    <dgm:cxn modelId="{0A8D20C6-ACC8-4CAA-A05D-712782EADF06}" type="presParOf" srcId="{49A5A2EC-5BD9-4F32-A662-CBF871E7C92B}" destId="{7BCAE8A0-40FC-43EA-8A3B-A3EFDF69358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3339FF-1711-41B2-8E10-245DA9BFDDD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09E766-C6EF-4134-999F-F7503F5CA289}">
      <dgm:prSet/>
      <dgm:spPr/>
      <dgm:t>
        <a:bodyPr/>
        <a:lstStyle/>
        <a:p>
          <a:pPr rtl="0"/>
          <a:r>
            <a:rPr lang="en-US" b="0" i="0" dirty="0" smtClean="0"/>
            <a:t>Data Collection</a:t>
          </a:r>
          <a:endParaRPr lang="en-US" dirty="0"/>
        </a:p>
      </dgm:t>
    </dgm:pt>
    <dgm:pt modelId="{E8DEE1F2-CD15-4B21-82E0-B9173A2013B0}" type="parTrans" cxnId="{14867EAC-B022-4081-9238-F3E8486CF491}">
      <dgm:prSet/>
      <dgm:spPr/>
      <dgm:t>
        <a:bodyPr/>
        <a:lstStyle/>
        <a:p>
          <a:endParaRPr lang="en-US"/>
        </a:p>
      </dgm:t>
    </dgm:pt>
    <dgm:pt modelId="{8CC1AEB7-5954-4E31-B318-32A3C81A449E}" type="sibTrans" cxnId="{14867EAC-B022-4081-9238-F3E8486CF491}">
      <dgm:prSet/>
      <dgm:spPr/>
      <dgm:t>
        <a:bodyPr/>
        <a:lstStyle/>
        <a:p>
          <a:endParaRPr lang="en-US"/>
        </a:p>
      </dgm:t>
    </dgm:pt>
    <dgm:pt modelId="{6B59BA4E-8D04-4CAB-A51F-9A52F620CBFE}">
      <dgm:prSet/>
      <dgm:spPr/>
      <dgm:t>
        <a:bodyPr/>
        <a:lstStyle/>
        <a:p>
          <a:pPr rtl="0"/>
          <a:r>
            <a:rPr lang="en-US" b="0" i="0" dirty="0" smtClean="0"/>
            <a:t>Data Storage</a:t>
          </a:r>
          <a:endParaRPr lang="en-US" b="0" dirty="0"/>
        </a:p>
      </dgm:t>
    </dgm:pt>
    <dgm:pt modelId="{5BB9EDA4-1D41-4143-A8A0-D31CC93787FE}" type="parTrans" cxnId="{D4FFB8A4-DB7E-4628-9526-EC02FDDB4008}">
      <dgm:prSet/>
      <dgm:spPr/>
      <dgm:t>
        <a:bodyPr/>
        <a:lstStyle/>
        <a:p>
          <a:endParaRPr lang="en-US"/>
        </a:p>
      </dgm:t>
    </dgm:pt>
    <dgm:pt modelId="{E0AA6301-AA0B-42A5-9E31-E8B45F49805F}" type="sibTrans" cxnId="{D4FFB8A4-DB7E-4628-9526-EC02FDDB4008}">
      <dgm:prSet/>
      <dgm:spPr/>
      <dgm:t>
        <a:bodyPr/>
        <a:lstStyle/>
        <a:p>
          <a:endParaRPr lang="en-US"/>
        </a:p>
      </dgm:t>
    </dgm:pt>
    <dgm:pt modelId="{B2D10D2D-0E7A-407F-A96F-383142D6C086}">
      <dgm:prSet/>
      <dgm:spPr/>
      <dgm:t>
        <a:bodyPr/>
        <a:lstStyle/>
        <a:p>
          <a:pPr rtl="0"/>
          <a:r>
            <a:rPr lang="en-US" dirty="0" smtClean="0"/>
            <a:t>Global</a:t>
          </a:r>
        </a:p>
        <a:p>
          <a:pPr rtl="0"/>
          <a:r>
            <a:rPr lang="en-US" dirty="0" smtClean="0"/>
            <a:t>Distribution</a:t>
          </a:r>
          <a:endParaRPr lang="en-US" dirty="0"/>
        </a:p>
      </dgm:t>
    </dgm:pt>
    <dgm:pt modelId="{D0C340D5-0031-43A0-A7EF-F3D8583EC6DE}" type="parTrans" cxnId="{E8D5F95E-4FF4-44C1-8C15-FA54F015D6F1}">
      <dgm:prSet/>
      <dgm:spPr/>
      <dgm:t>
        <a:bodyPr/>
        <a:lstStyle/>
        <a:p>
          <a:endParaRPr lang="en-US"/>
        </a:p>
      </dgm:t>
    </dgm:pt>
    <dgm:pt modelId="{55BF4CFD-4845-4EFC-ADCF-CE327F52289D}" type="sibTrans" cxnId="{E8D5F95E-4FF4-44C1-8C15-FA54F015D6F1}">
      <dgm:prSet/>
      <dgm:spPr/>
      <dgm:t>
        <a:bodyPr/>
        <a:lstStyle/>
        <a:p>
          <a:endParaRPr lang="en-US"/>
        </a:p>
      </dgm:t>
    </dgm:pt>
    <dgm:pt modelId="{11B00831-48EA-4069-A620-7EE122A23A05}">
      <dgm:prSet/>
      <dgm:spPr/>
      <dgm:t>
        <a:bodyPr/>
        <a:lstStyle/>
        <a:p>
          <a:pPr rtl="0"/>
          <a:r>
            <a:rPr lang="en-US" b="0" i="0" dirty="0" smtClean="0"/>
            <a:t>Bid Storage</a:t>
          </a:r>
          <a:endParaRPr lang="en-US" dirty="0"/>
        </a:p>
      </dgm:t>
    </dgm:pt>
    <dgm:pt modelId="{A93DCF6E-6EB7-4038-B4FF-3619CF858C93}" type="parTrans" cxnId="{13F6DA8C-AD9B-4855-ADEC-E94AFE1986CC}">
      <dgm:prSet/>
      <dgm:spPr/>
      <dgm:t>
        <a:bodyPr/>
        <a:lstStyle/>
        <a:p>
          <a:endParaRPr lang="en-US"/>
        </a:p>
      </dgm:t>
    </dgm:pt>
    <dgm:pt modelId="{F7D1361D-4F7D-42F2-9A2E-D1BA7DF6583F}" type="sibTrans" cxnId="{13F6DA8C-AD9B-4855-ADEC-E94AFE1986CC}">
      <dgm:prSet/>
      <dgm:spPr/>
      <dgm:t>
        <a:bodyPr/>
        <a:lstStyle/>
        <a:p>
          <a:endParaRPr lang="en-US"/>
        </a:p>
      </dgm:t>
    </dgm:pt>
    <dgm:pt modelId="{15C3CE7A-47FA-4C04-B5D2-8D225DF26C86}">
      <dgm:prSet/>
      <dgm:spPr/>
      <dgm:t>
        <a:bodyPr/>
        <a:lstStyle/>
        <a:p>
          <a:pPr rtl="0"/>
          <a:r>
            <a:rPr lang="en-US" b="0" i="0" dirty="0" smtClean="0"/>
            <a:t>Bidding</a:t>
          </a:r>
          <a:endParaRPr lang="en-US" dirty="0"/>
        </a:p>
      </dgm:t>
    </dgm:pt>
    <dgm:pt modelId="{1669F76F-7B8D-49B9-B8BF-0F2846EBF310}" type="parTrans" cxnId="{7932990B-7D9E-4BCA-890E-F00A7459CFFB}">
      <dgm:prSet/>
      <dgm:spPr/>
      <dgm:t>
        <a:bodyPr/>
        <a:lstStyle/>
        <a:p>
          <a:endParaRPr lang="en-US"/>
        </a:p>
      </dgm:t>
    </dgm:pt>
    <dgm:pt modelId="{6BFD8606-68A5-44E8-9506-40936C47722F}" type="sibTrans" cxnId="{7932990B-7D9E-4BCA-890E-F00A7459CFFB}">
      <dgm:prSet/>
      <dgm:spPr/>
      <dgm:t>
        <a:bodyPr/>
        <a:lstStyle/>
        <a:p>
          <a:endParaRPr lang="en-US"/>
        </a:p>
      </dgm:t>
    </dgm:pt>
    <dgm:pt modelId="{2597ACA6-AEFD-45DA-BEED-CBC627897E0A}" type="pres">
      <dgm:prSet presAssocID="{423339FF-1711-41B2-8E10-245DA9BFDDD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77456B-2AC2-4C84-8960-26B9E5CEB380}" type="pres">
      <dgm:prSet presAssocID="{7309E766-C6EF-4134-999F-F7503F5CA28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E54EA1-8A79-4A8C-AE0B-CE79BA800155}" type="pres">
      <dgm:prSet presAssocID="{8CC1AEB7-5954-4E31-B318-32A3C81A449E}" presName="parTxOnlySpace" presStyleCnt="0"/>
      <dgm:spPr/>
    </dgm:pt>
    <dgm:pt modelId="{D3F1C3B0-AC9D-4CE2-89E2-C74A79D3A357}" type="pres">
      <dgm:prSet presAssocID="{6B59BA4E-8D04-4CAB-A51F-9A52F620CBF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CC8817-36EE-44E1-908E-13D69FD1A241}" type="pres">
      <dgm:prSet presAssocID="{E0AA6301-AA0B-42A5-9E31-E8B45F49805F}" presName="parTxOnlySpace" presStyleCnt="0"/>
      <dgm:spPr/>
    </dgm:pt>
    <dgm:pt modelId="{0B22DA8C-2389-467D-BCB6-BF678D15D17F}" type="pres">
      <dgm:prSet presAssocID="{B2D10D2D-0E7A-407F-A96F-383142D6C08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22C88B-85B6-4A3D-BC81-44D2A216328E}" type="pres">
      <dgm:prSet presAssocID="{55BF4CFD-4845-4EFC-ADCF-CE327F52289D}" presName="parTxOnlySpace" presStyleCnt="0"/>
      <dgm:spPr/>
    </dgm:pt>
    <dgm:pt modelId="{772D200B-38BB-4C28-B529-180F8BF5A56F}" type="pres">
      <dgm:prSet presAssocID="{11B00831-48EA-4069-A620-7EE122A23A0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7DF3F3-995F-41AE-B9B2-1871C0278090}" type="pres">
      <dgm:prSet presAssocID="{F7D1361D-4F7D-42F2-9A2E-D1BA7DF6583F}" presName="parTxOnlySpace" presStyleCnt="0"/>
      <dgm:spPr/>
    </dgm:pt>
    <dgm:pt modelId="{04C0ABE5-00E9-460A-A874-D3CFF556CEB0}" type="pres">
      <dgm:prSet presAssocID="{15C3CE7A-47FA-4C04-B5D2-8D225DF26C8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21DDC2-07F8-4628-BA14-4A9FEEFB71C3}" type="presOf" srcId="{6B59BA4E-8D04-4CAB-A51F-9A52F620CBFE}" destId="{D3F1C3B0-AC9D-4CE2-89E2-C74A79D3A357}" srcOrd="0" destOrd="0" presId="urn:microsoft.com/office/officeart/2005/8/layout/chevron1"/>
    <dgm:cxn modelId="{4B9D1E27-B115-437F-882A-CDE732E29CDC}" type="presOf" srcId="{B2D10D2D-0E7A-407F-A96F-383142D6C086}" destId="{0B22DA8C-2389-467D-BCB6-BF678D15D17F}" srcOrd="0" destOrd="0" presId="urn:microsoft.com/office/officeart/2005/8/layout/chevron1"/>
    <dgm:cxn modelId="{464221C5-4217-4B2D-A7D1-4221116649A3}" type="presOf" srcId="{423339FF-1711-41B2-8E10-245DA9BFDDD9}" destId="{2597ACA6-AEFD-45DA-BEED-CBC627897E0A}" srcOrd="0" destOrd="0" presId="urn:microsoft.com/office/officeart/2005/8/layout/chevron1"/>
    <dgm:cxn modelId="{E8D5F95E-4FF4-44C1-8C15-FA54F015D6F1}" srcId="{423339FF-1711-41B2-8E10-245DA9BFDDD9}" destId="{B2D10D2D-0E7A-407F-A96F-383142D6C086}" srcOrd="2" destOrd="0" parTransId="{D0C340D5-0031-43A0-A7EF-F3D8583EC6DE}" sibTransId="{55BF4CFD-4845-4EFC-ADCF-CE327F52289D}"/>
    <dgm:cxn modelId="{7932990B-7D9E-4BCA-890E-F00A7459CFFB}" srcId="{423339FF-1711-41B2-8E10-245DA9BFDDD9}" destId="{15C3CE7A-47FA-4C04-B5D2-8D225DF26C86}" srcOrd="4" destOrd="0" parTransId="{1669F76F-7B8D-49B9-B8BF-0F2846EBF310}" sibTransId="{6BFD8606-68A5-44E8-9506-40936C47722F}"/>
    <dgm:cxn modelId="{13F6DA8C-AD9B-4855-ADEC-E94AFE1986CC}" srcId="{423339FF-1711-41B2-8E10-245DA9BFDDD9}" destId="{11B00831-48EA-4069-A620-7EE122A23A05}" srcOrd="3" destOrd="0" parTransId="{A93DCF6E-6EB7-4038-B4FF-3619CF858C93}" sibTransId="{F7D1361D-4F7D-42F2-9A2E-D1BA7DF6583F}"/>
    <dgm:cxn modelId="{D4FFB8A4-DB7E-4628-9526-EC02FDDB4008}" srcId="{423339FF-1711-41B2-8E10-245DA9BFDDD9}" destId="{6B59BA4E-8D04-4CAB-A51F-9A52F620CBFE}" srcOrd="1" destOrd="0" parTransId="{5BB9EDA4-1D41-4143-A8A0-D31CC93787FE}" sibTransId="{E0AA6301-AA0B-42A5-9E31-E8B45F49805F}"/>
    <dgm:cxn modelId="{EABB82FE-8274-49E3-B5C2-9DF1FE496D5F}" type="presOf" srcId="{15C3CE7A-47FA-4C04-B5D2-8D225DF26C86}" destId="{04C0ABE5-00E9-460A-A874-D3CFF556CEB0}" srcOrd="0" destOrd="0" presId="urn:microsoft.com/office/officeart/2005/8/layout/chevron1"/>
    <dgm:cxn modelId="{25A1949C-2463-4E9C-926D-73D2EBE479D9}" type="presOf" srcId="{7309E766-C6EF-4134-999F-F7503F5CA289}" destId="{4677456B-2AC2-4C84-8960-26B9E5CEB380}" srcOrd="0" destOrd="0" presId="urn:microsoft.com/office/officeart/2005/8/layout/chevron1"/>
    <dgm:cxn modelId="{608B2CA6-71B7-4DE8-A495-58496D6906DF}" type="presOf" srcId="{11B00831-48EA-4069-A620-7EE122A23A05}" destId="{772D200B-38BB-4C28-B529-180F8BF5A56F}" srcOrd="0" destOrd="0" presId="urn:microsoft.com/office/officeart/2005/8/layout/chevron1"/>
    <dgm:cxn modelId="{14867EAC-B022-4081-9238-F3E8486CF491}" srcId="{423339FF-1711-41B2-8E10-245DA9BFDDD9}" destId="{7309E766-C6EF-4134-999F-F7503F5CA289}" srcOrd="0" destOrd="0" parTransId="{E8DEE1F2-CD15-4B21-82E0-B9173A2013B0}" sibTransId="{8CC1AEB7-5954-4E31-B318-32A3C81A449E}"/>
    <dgm:cxn modelId="{BC2E7CF2-14E3-429F-A407-F044F41765A8}" type="presParOf" srcId="{2597ACA6-AEFD-45DA-BEED-CBC627897E0A}" destId="{4677456B-2AC2-4C84-8960-26B9E5CEB380}" srcOrd="0" destOrd="0" presId="urn:microsoft.com/office/officeart/2005/8/layout/chevron1"/>
    <dgm:cxn modelId="{29FCB993-9127-44A8-9357-3578DBDB6371}" type="presParOf" srcId="{2597ACA6-AEFD-45DA-BEED-CBC627897E0A}" destId="{4CE54EA1-8A79-4A8C-AE0B-CE79BA800155}" srcOrd="1" destOrd="0" presId="urn:microsoft.com/office/officeart/2005/8/layout/chevron1"/>
    <dgm:cxn modelId="{209B8527-F872-4F92-ACA8-01845779487C}" type="presParOf" srcId="{2597ACA6-AEFD-45DA-BEED-CBC627897E0A}" destId="{D3F1C3B0-AC9D-4CE2-89E2-C74A79D3A357}" srcOrd="2" destOrd="0" presId="urn:microsoft.com/office/officeart/2005/8/layout/chevron1"/>
    <dgm:cxn modelId="{B9DFCA21-A3FC-4710-B733-5B367C72FB29}" type="presParOf" srcId="{2597ACA6-AEFD-45DA-BEED-CBC627897E0A}" destId="{50CC8817-36EE-44E1-908E-13D69FD1A241}" srcOrd="3" destOrd="0" presId="urn:microsoft.com/office/officeart/2005/8/layout/chevron1"/>
    <dgm:cxn modelId="{E442692E-A405-4C1D-B45C-833C6D52F970}" type="presParOf" srcId="{2597ACA6-AEFD-45DA-BEED-CBC627897E0A}" destId="{0B22DA8C-2389-467D-BCB6-BF678D15D17F}" srcOrd="4" destOrd="0" presId="urn:microsoft.com/office/officeart/2005/8/layout/chevron1"/>
    <dgm:cxn modelId="{95B43B3C-D765-4162-BA8C-3360EE163B10}" type="presParOf" srcId="{2597ACA6-AEFD-45DA-BEED-CBC627897E0A}" destId="{2322C88B-85B6-4A3D-BC81-44D2A216328E}" srcOrd="5" destOrd="0" presId="urn:microsoft.com/office/officeart/2005/8/layout/chevron1"/>
    <dgm:cxn modelId="{C0A4F41C-AC5A-44C1-AE1D-67F8A3974E06}" type="presParOf" srcId="{2597ACA6-AEFD-45DA-BEED-CBC627897E0A}" destId="{772D200B-38BB-4C28-B529-180F8BF5A56F}" srcOrd="6" destOrd="0" presId="urn:microsoft.com/office/officeart/2005/8/layout/chevron1"/>
    <dgm:cxn modelId="{A0020084-9E4F-4749-8140-F03FAFD687D3}" type="presParOf" srcId="{2597ACA6-AEFD-45DA-BEED-CBC627897E0A}" destId="{CC7DF3F3-995F-41AE-B9B2-1871C0278090}" srcOrd="7" destOrd="0" presId="urn:microsoft.com/office/officeart/2005/8/layout/chevron1"/>
    <dgm:cxn modelId="{11F32A74-DC93-4915-A70E-6E92B6464269}" type="presParOf" srcId="{2597ACA6-AEFD-45DA-BEED-CBC627897E0A}" destId="{04C0ABE5-00E9-460A-A874-D3CFF556CEB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08899-EF80-4884-B775-18B958460761}">
      <dsp:nvSpPr>
        <dsp:cNvPr id="0" name=""/>
        <dsp:cNvSpPr/>
      </dsp:nvSpPr>
      <dsp:spPr>
        <a:xfrm rot="5400000">
          <a:off x="-126480" y="127315"/>
          <a:ext cx="843204" cy="5902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smtClean="0"/>
            <a:t>Data Collection</a:t>
          </a:r>
          <a:endParaRPr lang="en-US" sz="900" kern="1200"/>
        </a:p>
      </dsp:txBody>
      <dsp:txXfrm rot="-5400000">
        <a:off x="1" y="295957"/>
        <a:ext cx="590243" cy="252961"/>
      </dsp:txXfrm>
    </dsp:sp>
    <dsp:sp modelId="{12B7BC81-C6FE-4EAC-AD0E-4C6ED497435A}">
      <dsp:nvSpPr>
        <dsp:cNvPr id="0" name=""/>
        <dsp:cNvSpPr/>
      </dsp:nvSpPr>
      <dsp:spPr>
        <a:xfrm rot="5400000">
          <a:off x="1640330" y="-1049252"/>
          <a:ext cx="548082" cy="26482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0" i="0" kern="1200" dirty="0" smtClean="0"/>
            <a:t>Amazon EC2, Elastic Load Balancing,  Auto Scaling</a:t>
          </a:r>
          <a:endParaRPr lang="en-US" sz="1500" kern="1200" dirty="0"/>
        </a:p>
      </dsp:txBody>
      <dsp:txXfrm rot="-5400000">
        <a:off x="590244" y="27589"/>
        <a:ext cx="2621501" cy="494572"/>
      </dsp:txXfrm>
    </dsp:sp>
    <dsp:sp modelId="{D18C6ED4-C940-452E-A555-EBFCCFC74C54}">
      <dsp:nvSpPr>
        <dsp:cNvPr id="0" name=""/>
        <dsp:cNvSpPr/>
      </dsp:nvSpPr>
      <dsp:spPr>
        <a:xfrm rot="5400000">
          <a:off x="-126480" y="849546"/>
          <a:ext cx="843204" cy="5902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smtClean="0"/>
            <a:t>Store</a:t>
          </a:r>
          <a:endParaRPr lang="en-US" sz="900" kern="1200"/>
        </a:p>
      </dsp:txBody>
      <dsp:txXfrm rot="-5400000">
        <a:off x="1" y="1018188"/>
        <a:ext cx="590243" cy="252961"/>
      </dsp:txXfrm>
    </dsp:sp>
    <dsp:sp modelId="{748418BE-E8BC-450F-A341-DE04A3B6EE11}">
      <dsp:nvSpPr>
        <dsp:cNvPr id="0" name=""/>
        <dsp:cNvSpPr/>
      </dsp:nvSpPr>
      <dsp:spPr>
        <a:xfrm rot="5400000">
          <a:off x="1640330" y="-327020"/>
          <a:ext cx="548082" cy="26482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0" i="0" kern="1200" smtClean="0"/>
            <a:t>Amazon S3 + Amazon Kinesis</a:t>
          </a:r>
          <a:endParaRPr lang="en-US" sz="1500" kern="1200"/>
        </a:p>
      </dsp:txBody>
      <dsp:txXfrm rot="-5400000">
        <a:off x="590244" y="749821"/>
        <a:ext cx="2621501" cy="494572"/>
      </dsp:txXfrm>
    </dsp:sp>
    <dsp:sp modelId="{8903E035-82F4-4731-893E-7E28C1E1AA0E}">
      <dsp:nvSpPr>
        <dsp:cNvPr id="0" name=""/>
        <dsp:cNvSpPr/>
      </dsp:nvSpPr>
      <dsp:spPr>
        <a:xfrm rot="5400000">
          <a:off x="-126480" y="1571778"/>
          <a:ext cx="843204" cy="5902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smtClean="0"/>
            <a:t>Global Distribution</a:t>
          </a:r>
          <a:endParaRPr lang="en-US" sz="900" kern="1200"/>
        </a:p>
      </dsp:txBody>
      <dsp:txXfrm rot="-5400000">
        <a:off x="1" y="1740420"/>
        <a:ext cx="590243" cy="252961"/>
      </dsp:txXfrm>
    </dsp:sp>
    <dsp:sp modelId="{B33B6BF4-EACF-45EE-AF0A-6C201C24A807}">
      <dsp:nvSpPr>
        <dsp:cNvPr id="0" name=""/>
        <dsp:cNvSpPr/>
      </dsp:nvSpPr>
      <dsp:spPr>
        <a:xfrm rot="5400000">
          <a:off x="1640330" y="395210"/>
          <a:ext cx="548082" cy="26482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0" i="0" kern="1200" smtClean="0"/>
            <a:t>Apache Storm on Amazon EC2 </a:t>
          </a:r>
          <a:endParaRPr lang="en-US" sz="1500" kern="1200"/>
        </a:p>
      </dsp:txBody>
      <dsp:txXfrm rot="-5400000">
        <a:off x="590244" y="1472052"/>
        <a:ext cx="2621501" cy="494572"/>
      </dsp:txXfrm>
    </dsp:sp>
    <dsp:sp modelId="{5701DA99-8EC2-4EF1-8B22-C1680045C8AE}">
      <dsp:nvSpPr>
        <dsp:cNvPr id="0" name=""/>
        <dsp:cNvSpPr/>
      </dsp:nvSpPr>
      <dsp:spPr>
        <a:xfrm rot="5400000">
          <a:off x="-126480" y="2294010"/>
          <a:ext cx="843204" cy="5902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smtClean="0"/>
            <a:t>Bid Store</a:t>
          </a:r>
          <a:endParaRPr lang="en-US" sz="900" kern="1200"/>
        </a:p>
      </dsp:txBody>
      <dsp:txXfrm rot="-5400000">
        <a:off x="1" y="2462652"/>
        <a:ext cx="590243" cy="252961"/>
      </dsp:txXfrm>
    </dsp:sp>
    <dsp:sp modelId="{95F016E3-F500-4877-B2ED-CF7B3833FE0C}">
      <dsp:nvSpPr>
        <dsp:cNvPr id="0" name=""/>
        <dsp:cNvSpPr/>
      </dsp:nvSpPr>
      <dsp:spPr>
        <a:xfrm rot="5400000">
          <a:off x="1640330" y="1117442"/>
          <a:ext cx="548082" cy="26482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0" i="0" kern="1200" smtClean="0"/>
            <a:t>DynamoDB</a:t>
          </a:r>
          <a:endParaRPr lang="en-US" sz="1500" kern="1200"/>
        </a:p>
      </dsp:txBody>
      <dsp:txXfrm rot="-5400000">
        <a:off x="590244" y="2194284"/>
        <a:ext cx="2621501" cy="494572"/>
      </dsp:txXfrm>
    </dsp:sp>
    <dsp:sp modelId="{D6EAD62F-8662-47A6-AD4E-D5F67E542BBE}">
      <dsp:nvSpPr>
        <dsp:cNvPr id="0" name=""/>
        <dsp:cNvSpPr/>
      </dsp:nvSpPr>
      <dsp:spPr>
        <a:xfrm rot="5400000">
          <a:off x="-126480" y="3016241"/>
          <a:ext cx="843204" cy="5902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smtClean="0"/>
            <a:t>Bidding</a:t>
          </a:r>
          <a:endParaRPr lang="en-US" sz="900" kern="1200"/>
        </a:p>
      </dsp:txBody>
      <dsp:txXfrm rot="-5400000">
        <a:off x="1" y="3184883"/>
        <a:ext cx="590243" cy="252961"/>
      </dsp:txXfrm>
    </dsp:sp>
    <dsp:sp modelId="{7BCAE8A0-40FC-43EA-8A3B-A3EFDF693583}">
      <dsp:nvSpPr>
        <dsp:cNvPr id="0" name=""/>
        <dsp:cNvSpPr/>
      </dsp:nvSpPr>
      <dsp:spPr>
        <a:xfrm rot="5400000">
          <a:off x="1640330" y="1839674"/>
          <a:ext cx="548082" cy="26482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0" i="0" kern="1200" dirty="0" smtClean="0"/>
            <a:t>Amazon EC2, Elastic Load Balancing, Auto Scaling</a:t>
          </a:r>
          <a:endParaRPr lang="en-US" sz="1500" kern="1200" dirty="0"/>
        </a:p>
      </dsp:txBody>
      <dsp:txXfrm rot="-5400000">
        <a:off x="590244" y="2916516"/>
        <a:ext cx="2621501" cy="4945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77456B-2AC2-4C84-8960-26B9E5CEB380}">
      <dsp:nvSpPr>
        <dsp:cNvPr id="0" name=""/>
        <dsp:cNvSpPr/>
      </dsp:nvSpPr>
      <dsp:spPr>
        <a:xfrm>
          <a:off x="2064" y="1369743"/>
          <a:ext cx="1837841" cy="7351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/>
            <a:t>Data Collection</a:t>
          </a:r>
          <a:endParaRPr lang="en-US" sz="1600" kern="1200" dirty="0"/>
        </a:p>
      </dsp:txBody>
      <dsp:txXfrm>
        <a:off x="369632" y="1369743"/>
        <a:ext cx="1102705" cy="735136"/>
      </dsp:txXfrm>
    </dsp:sp>
    <dsp:sp modelId="{D3F1C3B0-AC9D-4CE2-89E2-C74A79D3A357}">
      <dsp:nvSpPr>
        <dsp:cNvPr id="0" name=""/>
        <dsp:cNvSpPr/>
      </dsp:nvSpPr>
      <dsp:spPr>
        <a:xfrm>
          <a:off x="1656122" y="1369743"/>
          <a:ext cx="1837841" cy="7351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/>
            <a:t>Data Storage</a:t>
          </a:r>
          <a:endParaRPr lang="en-US" sz="1600" b="0" kern="1200" dirty="0"/>
        </a:p>
      </dsp:txBody>
      <dsp:txXfrm>
        <a:off x="2023690" y="1369743"/>
        <a:ext cx="1102705" cy="735136"/>
      </dsp:txXfrm>
    </dsp:sp>
    <dsp:sp modelId="{0B22DA8C-2389-467D-BCB6-BF678D15D17F}">
      <dsp:nvSpPr>
        <dsp:cNvPr id="0" name=""/>
        <dsp:cNvSpPr/>
      </dsp:nvSpPr>
      <dsp:spPr>
        <a:xfrm>
          <a:off x="3310179" y="1369743"/>
          <a:ext cx="1837841" cy="7351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Global</a:t>
          </a: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Distribution</a:t>
          </a:r>
          <a:endParaRPr lang="en-US" sz="1600" kern="1200" dirty="0"/>
        </a:p>
      </dsp:txBody>
      <dsp:txXfrm>
        <a:off x="3677747" y="1369743"/>
        <a:ext cx="1102705" cy="735136"/>
      </dsp:txXfrm>
    </dsp:sp>
    <dsp:sp modelId="{772D200B-38BB-4C28-B529-180F8BF5A56F}">
      <dsp:nvSpPr>
        <dsp:cNvPr id="0" name=""/>
        <dsp:cNvSpPr/>
      </dsp:nvSpPr>
      <dsp:spPr>
        <a:xfrm>
          <a:off x="4964237" y="1369743"/>
          <a:ext cx="1837841" cy="7351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/>
            <a:t>Bid Storage</a:t>
          </a:r>
          <a:endParaRPr lang="en-US" sz="1600" kern="1200" dirty="0"/>
        </a:p>
      </dsp:txBody>
      <dsp:txXfrm>
        <a:off x="5331805" y="1369743"/>
        <a:ext cx="1102705" cy="735136"/>
      </dsp:txXfrm>
    </dsp:sp>
    <dsp:sp modelId="{04C0ABE5-00E9-460A-A874-D3CFF556CEB0}">
      <dsp:nvSpPr>
        <dsp:cNvPr id="0" name=""/>
        <dsp:cNvSpPr/>
      </dsp:nvSpPr>
      <dsp:spPr>
        <a:xfrm>
          <a:off x="6618294" y="1369743"/>
          <a:ext cx="1837841" cy="7351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/>
            <a:t>Bidding</a:t>
          </a:r>
          <a:endParaRPr lang="en-US" sz="1600" kern="1200" dirty="0"/>
        </a:p>
      </dsp:txBody>
      <dsp:txXfrm>
        <a:off x="6985862" y="1369743"/>
        <a:ext cx="1102705" cy="735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36CCF-CA53-4829-BF78-13C0DADC9029}" type="datetimeFigureOut">
              <a:rPr lang="en-US" smtClean="0"/>
              <a:t>11/13/2015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2B573-67F1-4690-AA05-3A0F314B7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6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49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22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3F6A-FC39-4EB1-95EB-4046A3F2761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1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3F6A-FC39-4EB1-95EB-4046A3F276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0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67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32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73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246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992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3F6A-FC39-4EB1-95EB-4046A3F2761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85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8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8265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48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95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79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697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891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055FE-B673-3847-8E7C-2F0E3439C4E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66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055FE-B673-3847-8E7C-2F0E3439C4E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06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055FE-B673-3847-8E7C-2F0E3439C4E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81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775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94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215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44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055FE-B673-3847-8E7C-2F0E3439C4ED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6415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AWS Training and Certification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[Course Title]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© 2013 Amazon Web Services, Inc. or its affiliates.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Page </a:t>
            </a:r>
            <a:fld id="{69C3F2ED-74C5-7D4F-8560-0CC253E9A436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9545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7467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3235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245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244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372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662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176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5133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4552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1173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597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2651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152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932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241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03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452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18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3648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01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582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61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048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48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emf"/><Relationship Id="rId4" Type="http://schemas.openxmlformats.org/officeDocument/2006/relationships/image" Target="../media/image1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emf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90825"/>
            <a:ext cx="9144001" cy="1266825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1047750"/>
            <a:ext cx="7791450" cy="485775"/>
          </a:xfrm>
        </p:spPr>
        <p:txBody>
          <a:bodyPr anchor="b"/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571820" y="1533525"/>
            <a:ext cx="7810179" cy="485775"/>
          </a:xfrm>
        </p:spPr>
        <p:txBody>
          <a:bodyPr anchor="t"/>
          <a:lstStyle>
            <a:lvl1pPr marL="0" indent="0">
              <a:buNone/>
              <a:defRPr sz="18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Speaker Title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4774" y="4634866"/>
            <a:ext cx="2324101" cy="384810"/>
          </a:xfrm>
        </p:spPr>
        <p:txBody>
          <a:bodyPr wrap="none" lIns="91440" tIns="0" rIns="0" bIns="0" anchor="ctr"/>
          <a:lstStyle>
            <a:lvl1pPr marL="0" indent="0" algn="l">
              <a:buNone/>
              <a:defRPr sz="20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Month DD, 2015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14299" y="4250055"/>
            <a:ext cx="2314576" cy="384810"/>
          </a:xfrm>
        </p:spPr>
        <p:txBody>
          <a:bodyPr wrap="none" lIns="91440" tIns="0" rIns="0" bIns="0" anchor="ctr"/>
          <a:lstStyle>
            <a:lvl1pPr marL="0" indent="0" algn="l">
              <a:buNone/>
              <a:defRPr sz="20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Location City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28625" y="238125"/>
            <a:ext cx="7924800" cy="809625"/>
          </a:xfrm>
        </p:spPr>
        <p:txBody>
          <a:bodyPr anchor="ctr"/>
          <a:lstStyle>
            <a:lvl1pPr marL="0" indent="0">
              <a:buNone/>
              <a:defRPr sz="40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Presentation Title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75" y="4341495"/>
            <a:ext cx="1695450" cy="6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8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171450"/>
            <a:ext cx="3238500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71450"/>
            <a:ext cx="5143500" cy="39542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1" y="1123951"/>
            <a:ext cx="3238500" cy="300178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974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pos="3456" userDrawn="1">
          <p15:clr>
            <a:srgbClr val="FBAE40"/>
          </p15:clr>
        </p15:guide>
        <p15:guide id="6" pos="3504" userDrawn="1">
          <p15:clr>
            <a:srgbClr val="FBAE40"/>
          </p15:clr>
        </p15:guide>
        <p15:guide id="7" orient="horz" pos="7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portal.ant.amazon.com/sites/aws_marketing/diy/AWS%20Logos/AWS%20Logos%20for%20Web/AWS_Logo_Web_300p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712" y="4542593"/>
            <a:ext cx="1294408" cy="4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13183"/>
          </a:xfrm>
          <a:noFill/>
        </p:spPr>
        <p:txBody>
          <a:bodyPr/>
          <a:lstStyle>
            <a:lvl1pPr algn="ctr">
              <a:defRPr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" panose="020F030202020403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85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9" y="631044"/>
            <a:ext cx="3861796" cy="812522"/>
          </a:xfrm>
          <a:prstGeom prst="rect">
            <a:avLst/>
          </a:prstGeom>
        </p:spPr>
      </p:pic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679354"/>
            <a:ext cx="8229600" cy="391510"/>
          </a:xfrm>
        </p:spPr>
        <p:txBody>
          <a:bodyPr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2014 | Las Vegas, NV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4390395"/>
            <a:ext cx="934621" cy="35173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99670" y="4836493"/>
            <a:ext cx="74066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dirty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1"/>
              </a:gra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0" y="1749668"/>
            <a:ext cx="8229600" cy="1334289"/>
          </a:xfrm>
        </p:spPr>
        <p:txBody>
          <a:bodyPr/>
          <a:lstStyle>
            <a:lvl1pPr>
              <a:defRPr sz="4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 smtClean="0"/>
              <a:t>Session Title Line 1</a:t>
            </a:r>
            <a:br>
              <a:rPr lang="en-US" dirty="0" smtClean="0"/>
            </a:br>
            <a:r>
              <a:rPr lang="en-US" dirty="0" smtClean="0"/>
              <a:t>Session Title Line 2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161500"/>
            <a:ext cx="8229600" cy="440311"/>
          </a:xfrm>
        </p:spPr>
        <p:txBody>
          <a:bodyPr anchor="ctr"/>
          <a:lstStyle>
            <a:lvl1pPr marL="0" indent="0">
              <a:buFontTx/>
              <a:buNone/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</p:spTree>
    <p:extLst>
      <p:ext uri="{BB962C8B-B14F-4D97-AF65-F5344CB8AC3E}">
        <p14:creationId xmlns:p14="http://schemas.microsoft.com/office/powerpoint/2010/main" val="397629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pos="5472">
          <p15:clr>
            <a:srgbClr val="FBAE40"/>
          </p15:clr>
        </p15:guide>
        <p15:guide id="3" orient="horz" pos="1092">
          <p15:clr>
            <a:srgbClr val="FBAE40"/>
          </p15:clr>
        </p15:guide>
        <p15:guide id="4" orient="horz" pos="1980">
          <p15:clr>
            <a:srgbClr val="FBAE40"/>
          </p15:clr>
        </p15:guide>
        <p15:guide id="5" orient="horz" pos="23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899" y="171450"/>
            <a:ext cx="8458201" cy="85725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899" y="1085849"/>
            <a:ext cx="8458201" cy="37719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4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5544">
          <p15:clr>
            <a:srgbClr val="FBAE40"/>
          </p15:clr>
        </p15:guide>
        <p15:guide id="3" orient="horz" pos="108">
          <p15:clr>
            <a:srgbClr val="FBAE40"/>
          </p15:clr>
        </p15:guide>
        <p15:guide id="4" orient="horz" pos="684">
          <p15:clr>
            <a:srgbClr val="FBAE40"/>
          </p15:clr>
        </p15:guide>
        <p15:guide id="5" orient="horz" pos="30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899" y="171450"/>
            <a:ext cx="8458201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900"/>
          </a:xfrm>
          <a:noFill/>
        </p:spPr>
        <p:txBody>
          <a:bodyPr/>
          <a:lstStyle>
            <a:lvl1pPr marL="0" indent="0">
              <a:buNone/>
              <a:defRPr sz="280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latin typeface="Lucida Console" panose="020B0609040504020204" pitchFamily="49" charset="0"/>
              </a:rPr>
              <a:t>; Syntax Test file for 68k Assembly code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; Some comments about this file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.D0 00000000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MS 2100 00000002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MM 2000;DI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 LEA.L $002100,A1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 MOVE.L #2,-(A1)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BSR $00002050</a:t>
            </a:r>
          </a:p>
          <a:p>
            <a:endParaRPr lang="sk-SK" sz="1400" dirty="0" smtClean="0">
              <a:latin typeface="Lucida Console" panose="020B0609040504020204" pitchFamily="49" charset="0"/>
            </a:endParaRPr>
          </a:p>
          <a:p>
            <a:r>
              <a:rPr lang="sk-SK" sz="1400" dirty="0" smtClean="0">
                <a:latin typeface="Lucida Console" panose="020B0609040504020204" pitchFamily="49" charset="0"/>
              </a:rPr>
              <a:t>MM 2050;DI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MOVE.L (A1)+,D1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MOVE.L (A1),D2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ADD.L D1,D2</a:t>
            </a:r>
          </a:p>
        </p:txBody>
      </p:sp>
    </p:spTree>
    <p:extLst>
      <p:ext uri="{BB962C8B-B14F-4D97-AF65-F5344CB8AC3E}">
        <p14:creationId xmlns:p14="http://schemas.microsoft.com/office/powerpoint/2010/main" val="176312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5544">
          <p15:clr>
            <a:srgbClr val="FBAE40"/>
          </p15:clr>
        </p15:guide>
        <p15:guide id="3" orient="horz" pos="108">
          <p15:clr>
            <a:srgbClr val="FBAE40"/>
          </p15:clr>
        </p15:guide>
        <p15:guide id="4" orient="horz" pos="684">
          <p15:clr>
            <a:srgbClr val="FBAE40"/>
          </p15:clr>
        </p15:guide>
        <p15:guide id="5" orient="horz" pos="30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1" y="171450"/>
            <a:ext cx="8458200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900"/>
          </a:xfrm>
          <a:noFill/>
        </p:spPr>
        <p:txBody>
          <a:bodyPr/>
          <a:lstStyle>
            <a:lvl1pPr marL="0" indent="0">
              <a:buNone/>
              <a:defRPr sz="280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latin typeface="Lucida Console" panose="020B0609040504020204" pitchFamily="49" charset="0"/>
              </a:rPr>
              <a:t>; Syntax Test file for 68k Assembly code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; Some comments about this file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.D0 00000000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MS 2100 00000002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MM 2000;DI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 LEA.L $002100,A1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 MOVE.L #2,-(A1)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BSR $00002050</a:t>
            </a:r>
          </a:p>
          <a:p>
            <a:endParaRPr lang="sk-SK" sz="1400" dirty="0" smtClean="0">
              <a:latin typeface="Lucida Console" panose="020B0609040504020204" pitchFamily="49" charset="0"/>
            </a:endParaRPr>
          </a:p>
          <a:p>
            <a:r>
              <a:rPr lang="sk-SK" sz="1400" dirty="0" smtClean="0">
                <a:latin typeface="Lucida Console" panose="020B0609040504020204" pitchFamily="49" charset="0"/>
              </a:rPr>
              <a:t>MM 2050;DI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MOVE.L (A1)+,D1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MOVE.L (A1),D2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ADD.L D1,D2</a:t>
            </a:r>
          </a:p>
        </p:txBody>
      </p:sp>
    </p:spTree>
    <p:extLst>
      <p:ext uri="{BB962C8B-B14F-4D97-AF65-F5344CB8AC3E}">
        <p14:creationId xmlns:p14="http://schemas.microsoft.com/office/powerpoint/2010/main" val="245560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5544">
          <p15:clr>
            <a:srgbClr val="FBAE40"/>
          </p15:clr>
        </p15:guide>
        <p15:guide id="3" orient="horz" pos="108">
          <p15:clr>
            <a:srgbClr val="FBAE40"/>
          </p15:clr>
        </p15:guide>
        <p15:guide id="4" orient="horz" pos="684">
          <p15:clr>
            <a:srgbClr val="FBAE40"/>
          </p15:clr>
        </p15:guide>
        <p15:guide id="5" orient="horz" pos="30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171450"/>
            <a:ext cx="8458201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900"/>
          </a:xfrm>
          <a:solidFill>
            <a:srgbClr val="000000"/>
          </a:solidFill>
        </p:spPr>
        <p:txBody>
          <a:bodyPr/>
          <a:lstStyle>
            <a:lvl1pPr marL="0" indent="0">
              <a:buNone/>
              <a:defRPr sz="280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latin typeface="Lucida Console" panose="020B0609040504020204" pitchFamily="49" charset="0"/>
              </a:rPr>
              <a:t>; Syntax Test file for 68k Assembly code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; Some comments about this file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.D0 00000000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MS 2100 00000002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MM 2000;DI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 LEA.L $002100,A1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 MOVE.L #2,-(A1)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BSR $00002050</a:t>
            </a:r>
          </a:p>
          <a:p>
            <a:endParaRPr lang="sk-SK" sz="1400" dirty="0" smtClean="0">
              <a:latin typeface="Lucida Console" panose="020B0609040504020204" pitchFamily="49" charset="0"/>
            </a:endParaRPr>
          </a:p>
          <a:p>
            <a:r>
              <a:rPr lang="sk-SK" sz="1400" dirty="0" smtClean="0">
                <a:latin typeface="Lucida Console" panose="020B0609040504020204" pitchFamily="49" charset="0"/>
              </a:rPr>
              <a:t>MM 2050;DI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MOVE.L (A1)+,D1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MOVE.L (A1),D2</a:t>
            </a:r>
          </a:p>
          <a:p>
            <a:r>
              <a:rPr lang="sk-SK" sz="1400" dirty="0" smtClean="0">
                <a:latin typeface="Lucida Console" panose="020B0609040504020204" pitchFamily="49" charset="0"/>
              </a:rPr>
              <a:t> ADD.L D1,D2</a:t>
            </a:r>
          </a:p>
        </p:txBody>
      </p:sp>
    </p:spTree>
    <p:extLst>
      <p:ext uri="{BB962C8B-B14F-4D97-AF65-F5344CB8AC3E}">
        <p14:creationId xmlns:p14="http://schemas.microsoft.com/office/powerpoint/2010/main" val="124134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5544">
          <p15:clr>
            <a:srgbClr val="FBAE40"/>
          </p15:clr>
        </p15:guide>
        <p15:guide id="3" orient="horz" pos="108">
          <p15:clr>
            <a:srgbClr val="FBAE40"/>
          </p15:clr>
        </p15:guide>
        <p15:guide id="4" orient="horz" pos="684">
          <p15:clr>
            <a:srgbClr val="FBAE40"/>
          </p15:clr>
        </p15:guide>
        <p15:guide id="5" orient="horz" pos="30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71650"/>
            <a:ext cx="82296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 smtClean="0"/>
              <a:t>Section 01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64" y="2823334"/>
            <a:ext cx="5598402" cy="119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9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pos="5472">
          <p15:clr>
            <a:srgbClr val="FBAE40"/>
          </p15:clr>
        </p15:guide>
        <p15:guide id="3" orient="horz" pos="111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241" y="171450"/>
            <a:ext cx="8458199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85850"/>
            <a:ext cx="41910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085851"/>
            <a:ext cx="41910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3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5544">
          <p15:clr>
            <a:srgbClr val="FBAE40"/>
          </p15:clr>
        </p15:guide>
        <p15:guide id="3" orient="horz" pos="108">
          <p15:clr>
            <a:srgbClr val="FBAE40"/>
          </p15:clr>
        </p15:guide>
        <p15:guide id="4" orient="horz" pos="3060">
          <p15:clr>
            <a:srgbClr val="FBAE40"/>
          </p15:clr>
        </p15:guide>
        <p15:guide id="5" orient="horz" pos="684">
          <p15:clr>
            <a:srgbClr val="FBAE40"/>
          </p15:clr>
        </p15:guide>
        <p15:guide id="6" pos="2856">
          <p15:clr>
            <a:srgbClr val="FBAE40"/>
          </p15:clr>
        </p15:guide>
        <p15:guide id="7" pos="29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50" y="171450"/>
            <a:ext cx="8458201" cy="85725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899" y="1084840"/>
            <a:ext cx="8458201" cy="3089507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2400">
                <a:latin typeface="Century Gothic" panose="020B050202020202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 sz="1800">
                <a:latin typeface="Century Gothic" panose="020B0502020202020204" pitchFamily="34" charset="0"/>
              </a:defRPr>
            </a:lvl2pPr>
            <a:lvl3pPr>
              <a:spcBef>
                <a:spcPts val="0"/>
              </a:spcBef>
              <a:spcAft>
                <a:spcPts val="600"/>
              </a:spcAft>
              <a:defRPr sz="1600">
                <a:latin typeface="Century Gothic" panose="020B0502020202020204" pitchFamily="34" charset="0"/>
              </a:defRPr>
            </a:lvl3pPr>
            <a:lvl4pPr marL="1600200" indent="-2286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1400">
                <a:latin typeface="Century Gothic" panose="020B0502020202020204" pitchFamily="34" charset="0"/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240" y="171450"/>
            <a:ext cx="8458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085850"/>
            <a:ext cx="41910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572432"/>
            <a:ext cx="4191000" cy="328531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85850"/>
            <a:ext cx="41529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568741"/>
            <a:ext cx="4156074" cy="328900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5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5544">
          <p15:clr>
            <a:srgbClr val="FBAE40"/>
          </p15:clr>
        </p15:guide>
        <p15:guide id="3" orient="horz" pos="108">
          <p15:clr>
            <a:srgbClr val="FBAE40"/>
          </p15:clr>
        </p15:guide>
        <p15:guide id="4" orient="horz" pos="3060">
          <p15:clr>
            <a:srgbClr val="FBAE40"/>
          </p15:clr>
        </p15:guide>
        <p15:guide id="5" orient="horz" pos="684">
          <p15:clr>
            <a:srgbClr val="FBAE40"/>
          </p15:clr>
        </p15:guide>
        <p15:guide id="6" pos="2856">
          <p15:clr>
            <a:srgbClr val="FBAE40"/>
          </p15:clr>
        </p15:guide>
        <p15:guide id="7" pos="292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5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5544">
          <p15:clr>
            <a:srgbClr val="FBAE40"/>
          </p15:clr>
        </p15:guide>
        <p15:guide id="3" orient="horz" pos="108">
          <p15:clr>
            <a:srgbClr val="FBAE40"/>
          </p15:clr>
        </p15:guide>
        <p15:guide id="4" orient="horz" pos="684">
          <p15:clr>
            <a:srgbClr val="FBAE40"/>
          </p15:clr>
        </p15:guide>
        <p15:guide id="5" orient="horz" pos="30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85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5544">
          <p15:clr>
            <a:srgbClr val="FBAE40"/>
          </p15:clr>
        </p15:guide>
        <p15:guide id="3" orient="horz" pos="108">
          <p15:clr>
            <a:srgbClr val="FBAE40"/>
          </p15:clr>
        </p15:guide>
        <p15:guide id="4" orient="horz" pos="308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171450"/>
            <a:ext cx="3238500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71450"/>
            <a:ext cx="5143500" cy="46863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1" y="1123950"/>
            <a:ext cx="3238500" cy="3733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392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5544">
          <p15:clr>
            <a:srgbClr val="FBAE40"/>
          </p15:clr>
        </p15:guide>
        <p15:guide id="3" orient="horz" pos="3060">
          <p15:clr>
            <a:srgbClr val="FBAE40"/>
          </p15:clr>
        </p15:guide>
        <p15:guide id="4" orient="horz" pos="108">
          <p15:clr>
            <a:srgbClr val="FBAE40"/>
          </p15:clr>
        </p15:guide>
        <p15:guide id="5" pos="3456">
          <p15:clr>
            <a:srgbClr val="FBAE40"/>
          </p15:clr>
        </p15:guide>
        <p15:guide id="6" pos="3504">
          <p15:clr>
            <a:srgbClr val="FBAE40"/>
          </p15:clr>
        </p15:guide>
        <p15:guide id="7" orient="horz" pos="70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27" y="4291330"/>
            <a:ext cx="8852747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5627" y="243840"/>
            <a:ext cx="8852747" cy="39691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2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you S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473679" y="1736126"/>
            <a:ext cx="4067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</a:rPr>
              <a:t>Please give us your feedback on this presentation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363994"/>
            <a:ext cx="3816350" cy="432215"/>
          </a:xfrm>
        </p:spPr>
        <p:txBody>
          <a:bodyPr lIns="0" tIns="0" rIns="0" bIns="0"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dirty="0" smtClean="0"/>
              <a:t>Insert</a:t>
            </a:r>
            <a:r>
              <a:rPr lang="en-US" sz="2400" baseline="0" dirty="0" smtClean="0"/>
              <a:t> session ID</a:t>
            </a:r>
            <a:endParaRPr lang="en-US" sz="2400" dirty="0" smtClean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9" y="631044"/>
            <a:ext cx="3861796" cy="8125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4390395"/>
            <a:ext cx="934621" cy="351739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399670" y="4836493"/>
            <a:ext cx="74066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dirty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1"/>
              </a:gra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085032" y="4235316"/>
            <a:ext cx="563766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</a:rPr>
              <a:t>Join the conversation on Twitter with </a:t>
            </a:r>
            <a:r>
              <a:rPr lang="en-US" sz="3600" dirty="0" smtClean="0">
                <a:gradFill>
                  <a:gsLst>
                    <a:gs pos="0">
                      <a:srgbClr val="F2A52C"/>
                    </a:gs>
                    <a:gs pos="100000">
                      <a:srgbClr val="F2A52C"/>
                    </a:gs>
                  </a:gsLst>
                  <a:lin ang="5400000" scaled="1"/>
                </a:gradFill>
              </a:rPr>
              <a:t>#reinvent</a:t>
            </a:r>
            <a:endParaRPr lang="en-US" sz="2400" dirty="0" smtClean="0">
              <a:gradFill>
                <a:gsLst>
                  <a:gs pos="0">
                    <a:srgbClr val="F2A52C"/>
                  </a:gs>
                  <a:gs pos="100000">
                    <a:srgbClr val="F2A52C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004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71650"/>
            <a:ext cx="82296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 smtClean="0"/>
              <a:t>Section 01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64" y="2823334"/>
            <a:ext cx="5598402" cy="119471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47359" y="3113718"/>
            <a:ext cx="5143856" cy="914400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26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pos="5472">
          <p15:clr>
            <a:srgbClr val="FBAE40"/>
          </p15:clr>
        </p15:guide>
        <p15:guide id="3" orient="horz" pos="111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950" b="1" i="0"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6789" y="1084841"/>
            <a:ext cx="8205304" cy="3553926"/>
          </a:xfrm>
          <a:prstGeom prst="rect">
            <a:avLst/>
          </a:prstGeom>
        </p:spPr>
        <p:txBody>
          <a:bodyPr/>
          <a:lstStyle>
            <a:lvl1pPr>
              <a:spcAft>
                <a:spcPts val="900"/>
              </a:spcAft>
              <a:defRPr sz="1800">
                <a:solidFill>
                  <a:schemeClr val="tx1">
                    <a:lumMod val="75000"/>
                  </a:schemeClr>
                </a:solidFill>
                <a:effectLst/>
              </a:defRPr>
            </a:lvl1pPr>
            <a:lvl2pPr>
              <a:spcAft>
                <a:spcPts val="900"/>
              </a:spcAft>
              <a:defRPr sz="1800">
                <a:solidFill>
                  <a:srgbClr val="404040"/>
                </a:solidFill>
              </a:defRPr>
            </a:lvl2pPr>
            <a:lvl3pPr>
              <a:spcAft>
                <a:spcPts val="900"/>
              </a:spcAft>
              <a:defRPr sz="1500">
                <a:solidFill>
                  <a:srgbClr val="404040"/>
                </a:solidFill>
              </a:defRPr>
            </a:lvl3pPr>
            <a:lvl4pPr>
              <a:spcAft>
                <a:spcPts val="900"/>
              </a:spcAft>
              <a:defRPr/>
            </a:lvl4pPr>
            <a:lvl5pPr>
              <a:spcAft>
                <a:spcPts val="900"/>
              </a:spcAft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Amazon.com Confidential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2440E-5BFE-874C-9227-F4E328843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914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877752"/>
            <a:ext cx="7772400" cy="1021556"/>
          </a:xfrm>
        </p:spPr>
        <p:txBody>
          <a:bodyPr anchor="ctr">
            <a:noAutofit/>
          </a:bodyPr>
          <a:lstStyle>
            <a:lvl1pPr algn="l">
              <a:defRPr sz="2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1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899" y="171450"/>
            <a:ext cx="8458201" cy="857250"/>
          </a:xfrm>
        </p:spPr>
        <p:txBody>
          <a:bodyPr/>
          <a:lstStyle>
            <a:lvl1pPr>
              <a:defRPr sz="3600" baseline="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100649"/>
          </a:xfrm>
          <a:noFill/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3060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10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6656" y="1453896"/>
            <a:ext cx="7772400" cy="83210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353535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add session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8943" y="2432220"/>
            <a:ext cx="7786115" cy="921643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rgbClr val="35353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speaker name &amp; job title</a:t>
            </a:r>
            <a:endParaRPr lang="en-US" dirty="0"/>
          </a:p>
        </p:txBody>
      </p:sp>
      <p:pic>
        <p:nvPicPr>
          <p:cNvPr id="5" name="Picture 4" descr="Powerpoint-stock-light-0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530352"/>
            <a:ext cx="8434683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0248" y="4544568"/>
            <a:ext cx="610095" cy="2286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492988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rgbClr val="999A98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©2015, Amazon Web Services, Inc. or its affiliates. All rights reserved</a:t>
            </a:r>
            <a:endParaRPr lang="en-US" sz="800" dirty="0">
              <a:solidFill>
                <a:srgbClr val="999A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571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range 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6656" y="1453896"/>
            <a:ext cx="7772400" cy="832104"/>
          </a:xfrm>
          <a:effectLst>
            <a:outerShdw blurRad="111125" dist="12700" dir="5100000" algn="ctr" rotWithShape="0">
              <a:srgbClr val="965C10">
                <a:alpha val="74000"/>
              </a:srgbClr>
            </a:outerShdw>
          </a:effectLst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add session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8943" y="2432220"/>
            <a:ext cx="7786115" cy="921643"/>
          </a:xfrm>
          <a:effectLst>
            <a:outerShdw blurRad="111125" dist="12700" dir="5100000" algn="ctr" rotWithShape="0">
              <a:srgbClr val="965C10">
                <a:alpha val="74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speaker name &amp; job 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538647"/>
            <a:ext cx="8434683" cy="806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67490" y="4548868"/>
            <a:ext cx="609020" cy="229276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492988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prstClr val="white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©2015, Amazon Web Services, Inc. or its affiliates. All rights reserved</a:t>
            </a:r>
            <a:endParaRPr lang="en-US" sz="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8310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255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874520"/>
            <a:ext cx="7772400" cy="1021556"/>
          </a:xfrm>
        </p:spPr>
        <p:txBody>
          <a:bodyPr anchor="ctr">
            <a:noAutofit/>
          </a:bodyPr>
          <a:lstStyle>
            <a:lvl1pPr algn="ctr">
              <a:defRPr sz="2800" b="1" cap="none">
                <a:solidFill>
                  <a:srgbClr val="353535"/>
                </a:solidFill>
              </a:defRPr>
            </a:lvl1pPr>
          </a:lstStyle>
          <a:p>
            <a:r>
              <a:rPr lang="en-US" dirty="0" smtClean="0"/>
              <a:t>Click to add section name</a:t>
            </a:r>
            <a:endParaRPr lang="en-US" dirty="0"/>
          </a:p>
        </p:txBody>
      </p:sp>
      <p:pic>
        <p:nvPicPr>
          <p:cNvPr id="4" name="Picture 3" descr="Powerpoint-stock-light-0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960120"/>
            <a:ext cx="8434683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0248" y="4544568"/>
            <a:ext cx="61009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09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874520"/>
            <a:ext cx="7772400" cy="1021556"/>
          </a:xfrm>
          <a:effectLst>
            <a:outerShdw blurRad="111125" dist="12700" dir="5100000" algn="tl" rotWithShape="0">
              <a:srgbClr val="965C10">
                <a:alpha val="74000"/>
              </a:srgbClr>
            </a:outerShdw>
          </a:effectLst>
        </p:spPr>
        <p:txBody>
          <a:bodyPr anchor="ctr">
            <a:noAutofit/>
          </a:bodyPr>
          <a:lstStyle>
            <a:lvl1pPr algn="ctr">
              <a:defRPr sz="28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add section name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968415"/>
            <a:ext cx="8434683" cy="806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67490" y="4548868"/>
            <a:ext cx="609020" cy="2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20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899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2837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876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131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200151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84070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616205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754043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89750" y="2749868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7200" y="1227138"/>
            <a:ext cx="1797050" cy="13446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616205" y="1227138"/>
            <a:ext cx="1797050" cy="13446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754043" y="1227138"/>
            <a:ext cx="1797050" cy="13446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889750" y="1227138"/>
            <a:ext cx="1797050" cy="13446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30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171450"/>
            <a:ext cx="8458199" cy="857250"/>
          </a:xfrm>
        </p:spPr>
        <p:txBody>
          <a:bodyPr/>
          <a:lstStyle>
            <a:lvl1pPr>
              <a:defRPr sz="3600" baseline="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064192"/>
          </a:xfrm>
          <a:noFill/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34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679444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642776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06111" y="2271349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79444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642776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06111" y="4070518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79450" y="1047750"/>
            <a:ext cx="1924050" cy="1100667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642776" y="1047750"/>
            <a:ext cx="1924050" cy="1100667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06111" y="1047750"/>
            <a:ext cx="1924050" cy="1100667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79450" y="2889250"/>
            <a:ext cx="1924050" cy="1100667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642776" y="2889250"/>
            <a:ext cx="1924050" cy="1100667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06111" y="2889250"/>
            <a:ext cx="1924050" cy="1100667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671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0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4998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289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3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WS Summ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werpoint-stock-light-0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941832"/>
            <a:ext cx="4023360" cy="23640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7182" y="4571826"/>
            <a:ext cx="669636" cy="25091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741089" y="2806810"/>
            <a:ext cx="166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474746"/>
                </a:solidFill>
                <a:cs typeface="Arial" panose="020B0604020202020204" pitchFamily="34" charset="0"/>
              </a:rPr>
              <a:t>SAN FRANCISCO</a:t>
            </a:r>
            <a:endParaRPr lang="en-US" sz="1200" dirty="0">
              <a:solidFill>
                <a:srgbClr val="474746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92988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rgbClr val="999A98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©2015, Amazon Web Services, Inc. or its affiliates. All rights reserved</a:t>
            </a:r>
            <a:endParaRPr lang="en-US" sz="800" dirty="0">
              <a:solidFill>
                <a:srgbClr val="999A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0718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AWS Summi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915186"/>
            <a:ext cx="4023359" cy="23640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430987" y="2830666"/>
            <a:ext cx="2282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white"/>
                </a:solidFill>
                <a:cs typeface="Arial" panose="020B0604020202020204" pitchFamily="34" charset="0"/>
              </a:rPr>
              <a:t>SAN FRANCISCO</a:t>
            </a:r>
            <a:endParaRPr lang="en-US" sz="12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92988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prstClr val="white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©2015, Amazon Web Services, Inc. or its affiliates. All rights reserved</a:t>
            </a:r>
            <a:endParaRPr lang="en-US" sz="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53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7182" y="4571826"/>
            <a:ext cx="669636" cy="250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941832"/>
            <a:ext cx="4023359" cy="2364036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741089" y="2806810"/>
            <a:ext cx="1661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474746"/>
                </a:solidFill>
                <a:cs typeface="Arial" panose="020B0604020202020204" pitchFamily="34" charset="0"/>
              </a:rPr>
              <a:t>SAN FRANCISCO</a:t>
            </a:r>
            <a:endParaRPr lang="en-US" sz="1200" dirty="0">
              <a:solidFill>
                <a:srgbClr val="474746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5015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Thank Yo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755310"/>
            <a:ext cx="4023359" cy="2364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87358" y="4556347"/>
            <a:ext cx="569284" cy="21431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430987" y="2830666"/>
            <a:ext cx="2282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prstClr val="white"/>
                </a:solidFill>
                <a:cs typeface="Arial" panose="020B0604020202020204" pitchFamily="34" charset="0"/>
              </a:rPr>
              <a:t>SAN FRANCISCO</a:t>
            </a:r>
            <a:endParaRPr lang="en-US" sz="12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83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71650"/>
            <a:ext cx="82296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 smtClean="0"/>
              <a:t>Section 01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64" y="2823334"/>
            <a:ext cx="5598402" cy="119471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547359" y="3113718"/>
            <a:ext cx="5143856" cy="914400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7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pos="5472">
          <p15:clr>
            <a:srgbClr val="FBAE40"/>
          </p15:clr>
        </p15:guide>
        <p15:guide id="3" orient="horz" pos="11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71650"/>
            <a:ext cx="8229600" cy="1021556"/>
          </a:xfrm>
        </p:spPr>
        <p:txBody>
          <a:bodyPr anchor="ctr">
            <a:noAutofit/>
          </a:bodyPr>
          <a:lstStyle>
            <a:lvl1pPr algn="l">
              <a:defRPr sz="66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yanacek\Documents\Reinvent 2014\Talk\AWS Image Library\Loft_MentorDay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4" y="201930"/>
            <a:ext cx="564832" cy="48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2899" y="1085849"/>
            <a:ext cx="8458201" cy="280035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08686" y="171450"/>
            <a:ext cx="7332344" cy="85725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</a:t>
            </a:r>
            <a:r>
              <a:rPr lang="en-US" dirty="0" err="1" smtClean="0"/>
              <a:t>stylesdf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43854" y="3886835"/>
            <a:ext cx="8472486" cy="914400"/>
          </a:xfrm>
        </p:spPr>
        <p:txBody>
          <a:bodyPr/>
          <a:lstStyle>
            <a:lvl1pPr marL="285750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343854" y="3886200"/>
            <a:ext cx="287771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 smtClean="0">
                <a:gradFill>
                  <a:gsLst>
                    <a:gs pos="0">
                      <a:srgbClr val="474746"/>
                    </a:gs>
                    <a:gs pos="100000">
                      <a:srgbClr val="474746"/>
                    </a:gs>
                  </a:gsLst>
                  <a:lin ang="5400000" scaled="1"/>
                </a:gradFill>
              </a:rPr>
              <a:t>Important when:</a:t>
            </a:r>
          </a:p>
        </p:txBody>
      </p:sp>
    </p:spTree>
    <p:extLst>
      <p:ext uri="{BB962C8B-B14F-4D97-AF65-F5344CB8AC3E}">
        <p14:creationId xmlns:p14="http://schemas.microsoft.com/office/powerpoint/2010/main" val="103250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pos="5544">
          <p15:clr>
            <a:srgbClr val="FBAE40"/>
          </p15:clr>
        </p15:guide>
        <p15:guide id="3" orient="horz" pos="108">
          <p15:clr>
            <a:srgbClr val="FBAE40"/>
          </p15:clr>
        </p15:guide>
        <p15:guide id="4" orient="horz" pos="684">
          <p15:clr>
            <a:srgbClr val="FBAE40"/>
          </p15:clr>
        </p15:guide>
        <p15:guide id="5" orient="horz" pos="30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>
            <a:lvl1pPr>
              <a:defRPr sz="320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85850"/>
            <a:ext cx="4191000" cy="2960897"/>
          </a:xfrm>
        </p:spPr>
        <p:txBody>
          <a:bodyPr/>
          <a:lstStyle>
            <a:lvl1pPr marL="342900" indent="-342900">
              <a:buSzPct val="65000"/>
              <a:buFont typeface="Wingdings" panose="05000000000000000000" pitchFamily="2" charset="2"/>
              <a:buChar char="q"/>
              <a:defRPr sz="2800"/>
            </a:lvl1pPr>
            <a:lvl2pPr marL="742950" indent="-285750">
              <a:buFont typeface="Wingdings" panose="05000000000000000000" pitchFamily="2" charset="2"/>
              <a:buChar char="§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085850"/>
            <a:ext cx="4191000" cy="2960897"/>
          </a:xfrm>
        </p:spPr>
        <p:txBody>
          <a:bodyPr/>
          <a:lstStyle>
            <a:lvl1pPr marL="342900" indent="-342900">
              <a:buSzPct val="65000"/>
              <a:buFont typeface="Wingdings" panose="05000000000000000000" pitchFamily="2" charset="2"/>
              <a:buChar char="q"/>
              <a:defRPr sz="2800"/>
            </a:lvl1pPr>
            <a:lvl2pPr marL="742950" indent="-285750">
              <a:buFont typeface="Wingdings" panose="05000000000000000000" pitchFamily="2" charset="2"/>
              <a:buChar char="§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>
            <a:lvl1pPr>
              <a:defRPr sz="32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085850"/>
            <a:ext cx="41910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572432"/>
            <a:ext cx="4191000" cy="262014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q"/>
              <a:defRPr sz="2000"/>
            </a:lvl1pPr>
            <a:lvl2pPr marL="742950" indent="-285750">
              <a:buFont typeface="Wingdings" panose="05000000000000000000" pitchFamily="2" charset="2"/>
              <a:buChar char="§"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10101" y="1085850"/>
            <a:ext cx="41910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1" y="1572432"/>
            <a:ext cx="4191000" cy="2620143"/>
          </a:xfrm>
        </p:spPr>
        <p:txBody>
          <a:bodyPr/>
          <a:lstStyle>
            <a:lvl1pPr marL="342900" indent="-342900">
              <a:buSzPct val="65000"/>
              <a:buFont typeface="Wingdings" panose="05000000000000000000" pitchFamily="2" charset="2"/>
              <a:buChar char="q"/>
              <a:defRPr sz="2000"/>
            </a:lvl1pPr>
            <a:lvl2pPr marL="742950" indent="-285750">
              <a:buFont typeface="Wingdings" panose="05000000000000000000" pitchFamily="2" charset="2"/>
              <a:buChar char="§"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0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>
            <a:lvl1pPr>
              <a:defRPr sz="320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2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3060" userDrawn="1">
          <p15:clr>
            <a:srgbClr val="FBAE40"/>
          </p15:clr>
        </p15:guide>
        <p15:guide id="5" orient="horz" pos="68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36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30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5.jp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image" Target="../media/image10.emf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90445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789" y="1084841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48" y="4503420"/>
            <a:ext cx="1552575" cy="62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1" r:id="rId2"/>
    <p:sldLayoutId id="2147483707" r:id="rId3"/>
    <p:sldLayoutId id="2147483710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14" r:id="rId1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b="0" i="0" kern="1200" spc="-100" baseline="0">
          <a:solidFill>
            <a:schemeClr val="accent3">
              <a:lumMod val="20000"/>
              <a:lumOff val="80000"/>
            </a:schemeClr>
          </a:solidFill>
          <a:latin typeface="Century Gothic" panose="020B0502020202020204" pitchFamily="34" charset="0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Century Gothic" panose="020B0502020202020204" pitchFamily="34" charset="0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65000"/>
        <a:buFont typeface="Wingdings" panose="05000000000000000000" pitchFamily="2" charset="2"/>
        <a:buChar char="q"/>
        <a:defRPr sz="18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Century Gothic" panose="020B0502020202020204" pitchFamily="34" charset="0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Century Gothic" panose="020B0502020202020204" pitchFamily="34" charset="0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Century Gothic" panose="020B0502020202020204" pitchFamily="34" charset="0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Century Gothic" panose="020B0502020202020204" pitchFamily="34" charset="0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90445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789" y="1084841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65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55" r:id="rId15"/>
    <p:sldLayoutId id="2147483757" r:id="rId16"/>
    <p:sldLayoutId id="2147483758" r:id="rId17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800" b="0" i="0" kern="1200" spc="-100" baseline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700" b="0" i="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912" y="4699140"/>
            <a:ext cx="883650" cy="3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33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595A5D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rgbClr val="595A5D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595A5D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595A5D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11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10" Type="http://schemas.openxmlformats.org/officeDocument/2006/relationships/image" Target="../media/image24.png"/><Relationship Id="rId4" Type="http://schemas.openxmlformats.org/officeDocument/2006/relationships/image" Target="../media/image220.png"/><Relationship Id="rId9" Type="http://schemas.openxmlformats.org/officeDocument/2006/relationships/image" Target="../media/image2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VuKu23oZp9Q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www.slideshare.net/AmazonWebServices/deep-dive-amazon-dynamodb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9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39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aws.amazon.com/bigdata/post/Tx17QMNRC450WPX/Using-AWS-for-Multi-instance-Multi-part-Upload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emf"/><Relationship Id="rId5" Type="http://schemas.openxmlformats.org/officeDocument/2006/relationships/hyperlink" Target="http://blogs.aws.amazon.com/bigdata/post/Tx20YXSQ49507II/Moving-Big-Data-Into-The-Cloud-with-ExpeDat-Gateway-for-Amazon-S3" TargetMode="External"/><Relationship Id="rId4" Type="http://schemas.openxmlformats.org/officeDocument/2006/relationships/hyperlink" Target="http://blogs.aws.amazon.com/bigdata/post/Tx33R88KHCWEOHT/Moving-Big-Data-into-the-Cloud-with-Tsunami-UDP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image" Target="../media/image61.png"/><Relationship Id="rId9" Type="http://schemas.openxmlformats.org/officeDocument/2006/relationships/image" Target="../media/image6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8.png"/><Relationship Id="rId4" Type="http://schemas.openxmlformats.org/officeDocument/2006/relationships/hyperlink" Target="https://github.com/awslabs/kinesis-log4j-appender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alculator.s3.amazonaws.com/calc5.html#r=IAD&amp;key=calc-736174F7-ECD3-4636-BB5A-0AF2DF8F4D4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calculator.s3.amazonaws.com/calc5.html#r=IAD&amp;key=calc-736174F7-ECD3-4636-BB5A-0AF2DF8F4D4E" TargetMode="External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77.png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calculator.s3.amazonaws.com/calc5.html#r=IAD&amp;key=calc-24CBA60C-49D4-4D42-84B6-B33E2C980C94" TargetMode="External"/><Relationship Id="rId5" Type="http://schemas.openxmlformats.org/officeDocument/2006/relationships/hyperlink" Target="http://calculator.s3.amazonaws.com/calc5.html#r=IAD&amp;key=calc-736174F7-ECD3-4636-BB5A-0AF2DF8F4D4E" TargetMode="Externa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2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5" Type="http://schemas.openxmlformats.org/officeDocument/2006/relationships/image" Target="../media/image90.emf"/><Relationship Id="rId4" Type="http://schemas.openxmlformats.org/officeDocument/2006/relationships/image" Target="../media/image3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Big Data Collection &amp; Storage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Mark Korver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Solutions Architect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/>
          <p:cNvSpPr/>
          <p:nvPr/>
        </p:nvSpPr>
        <p:spPr>
          <a:xfrm>
            <a:off x="4372175" y="680484"/>
            <a:ext cx="3676672" cy="2626242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7474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String (S)</a:t>
            </a:r>
          </a:p>
          <a:p>
            <a:pPr marL="0" indent="0">
              <a:buNone/>
            </a:pPr>
            <a:r>
              <a:rPr lang="en-US" dirty="0"/>
              <a:t>Number (N)</a:t>
            </a:r>
          </a:p>
          <a:p>
            <a:pPr marL="0" indent="0">
              <a:buNone/>
            </a:pPr>
            <a:r>
              <a:rPr lang="en-US" dirty="0" smtClean="0"/>
              <a:t>Binary (</a:t>
            </a:r>
            <a:r>
              <a:rPr lang="en-US" dirty="0"/>
              <a:t>B)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String Set </a:t>
            </a:r>
            <a:r>
              <a:rPr lang="en-US" dirty="0"/>
              <a:t>(SS)</a:t>
            </a:r>
          </a:p>
          <a:p>
            <a:pPr marL="0" indent="0">
              <a:buNone/>
            </a:pPr>
            <a:r>
              <a:rPr lang="en-US" dirty="0" smtClean="0"/>
              <a:t>Number Set </a:t>
            </a:r>
            <a:r>
              <a:rPr lang="en-US" dirty="0"/>
              <a:t>(NS)</a:t>
            </a:r>
          </a:p>
          <a:p>
            <a:pPr marL="0" indent="0">
              <a:buNone/>
            </a:pPr>
            <a:r>
              <a:rPr lang="en-US" dirty="0" smtClean="0"/>
              <a:t>Binary Set </a:t>
            </a:r>
            <a:r>
              <a:rPr lang="en-US" dirty="0"/>
              <a:t>(BS)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Boolean (</a:t>
            </a:r>
            <a:r>
              <a:rPr lang="en-US" dirty="0"/>
              <a:t>BOOL)</a:t>
            </a:r>
          </a:p>
          <a:p>
            <a:pPr marL="0" indent="0">
              <a:buNone/>
            </a:pPr>
            <a:r>
              <a:rPr lang="en-US" dirty="0"/>
              <a:t>Null </a:t>
            </a:r>
            <a:r>
              <a:rPr lang="en-US" dirty="0" smtClean="0"/>
              <a:t>(</a:t>
            </a:r>
            <a:r>
              <a:rPr lang="en-US" dirty="0"/>
              <a:t>NULL)</a:t>
            </a:r>
          </a:p>
          <a:p>
            <a:pPr marL="0" indent="0">
              <a:buNone/>
            </a:pPr>
            <a:r>
              <a:rPr lang="en-US" dirty="0"/>
              <a:t>List </a:t>
            </a:r>
            <a:r>
              <a:rPr lang="en-US" dirty="0" smtClean="0"/>
              <a:t>(</a:t>
            </a:r>
            <a:r>
              <a:rPr lang="en-US" dirty="0"/>
              <a:t>L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Map </a:t>
            </a:r>
            <a:r>
              <a:rPr lang="en-US" dirty="0" smtClean="0"/>
              <a:t>(</a:t>
            </a:r>
            <a:r>
              <a:rPr lang="en-US" dirty="0"/>
              <a:t>M)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20933" y="3687608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74746"/>
                </a:solidFill>
              </a:rPr>
              <a:t>Used for storing nested JSON documents</a:t>
            </a:r>
            <a:endParaRPr lang="en-US" dirty="0">
              <a:solidFill>
                <a:srgbClr val="474746"/>
              </a:solidFill>
            </a:endParaRPr>
          </a:p>
        </p:txBody>
      </p:sp>
      <p:pic>
        <p:nvPicPr>
          <p:cNvPr id="8" name="Picture 7" descr="Dynamo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58" y="114936"/>
            <a:ext cx="889019" cy="88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9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86371" y="3274458"/>
            <a:ext cx="7897178" cy="1760478"/>
            <a:chOff x="387162" y="2892792"/>
            <a:chExt cx="7897178" cy="1760478"/>
          </a:xfrm>
        </p:grpSpPr>
        <p:sp>
          <p:nvSpPr>
            <p:cNvPr id="23" name="Rectangle 22"/>
            <p:cNvSpPr/>
            <p:nvPr/>
          </p:nvSpPr>
          <p:spPr>
            <a:xfrm>
              <a:off x="387162" y="2892792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474746"/>
                  </a:solidFill>
                </a:rPr>
                <a:t>00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12281" y="2930680"/>
              <a:ext cx="7672059" cy="1722590"/>
              <a:chOff x="612281" y="2930680"/>
              <a:chExt cx="7672059" cy="1722590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063840" y="2948466"/>
                <a:ext cx="2539869" cy="1704804"/>
                <a:chOff x="3063840" y="2948466"/>
                <a:chExt cx="2539869" cy="1704804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3129382" y="3265654"/>
                  <a:ext cx="2354716" cy="1387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3063840" y="2948466"/>
                  <a:ext cx="4411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474746"/>
                      </a:solidFill>
                    </a:rPr>
                    <a:t>55</a:t>
                  </a:r>
                  <a:endParaRPr lang="en-US" dirty="0">
                    <a:solidFill>
                      <a:srgbClr val="474746"/>
                    </a:solidFill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5136915" y="2968492"/>
                  <a:ext cx="4667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474746"/>
                      </a:solidFill>
                    </a:rPr>
                    <a:t>A9</a:t>
                  </a:r>
                  <a:endParaRPr lang="en-US" dirty="0">
                    <a:solidFill>
                      <a:srgbClr val="474746"/>
                    </a:solidFill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612281" y="2968492"/>
                <a:ext cx="2287732" cy="1684778"/>
                <a:chOff x="612281" y="2968492"/>
                <a:chExt cx="2287732" cy="1684778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612281" y="3265654"/>
                  <a:ext cx="2216643" cy="1387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2458867" y="2968492"/>
                  <a:ext cx="4411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474746"/>
                      </a:solidFill>
                    </a:rPr>
                    <a:t>54</a:t>
                  </a:r>
                  <a:endParaRPr lang="en-US" dirty="0">
                    <a:solidFill>
                      <a:srgbClr val="474746"/>
                    </a:solidFill>
                  </a:endParaRPr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5751128" y="2930680"/>
                <a:ext cx="2533212" cy="1722590"/>
                <a:chOff x="5751128" y="2930680"/>
                <a:chExt cx="2533212" cy="172259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5751128" y="2945171"/>
                  <a:ext cx="2437778" cy="1708099"/>
                  <a:chOff x="5751128" y="2945171"/>
                  <a:chExt cx="2437778" cy="1708099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5834190" y="3265654"/>
                    <a:ext cx="2354716" cy="138761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" name="Rectangle 37"/>
                  <p:cNvSpPr/>
                  <p:nvPr/>
                </p:nvSpPr>
                <p:spPr>
                  <a:xfrm>
                    <a:off x="5751128" y="2945171"/>
                    <a:ext cx="49244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rgbClr val="474746"/>
                        </a:solidFill>
                      </a:rPr>
                      <a:t>AA</a:t>
                    </a:r>
                    <a:endParaRPr lang="en-US" dirty="0">
                      <a:solidFill>
                        <a:srgbClr val="474746"/>
                      </a:solidFill>
                    </a:endParaRPr>
                  </a:p>
                </p:txBody>
              </p:sp>
            </p:grpSp>
            <p:sp>
              <p:nvSpPr>
                <p:cNvPr id="35" name="TextBox 34"/>
                <p:cNvSpPr txBox="1"/>
                <p:nvPr/>
              </p:nvSpPr>
              <p:spPr>
                <a:xfrm>
                  <a:off x="7817546" y="2930680"/>
                  <a:ext cx="466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474746"/>
                      </a:solidFill>
                    </a:rPr>
                    <a:t>FF</a:t>
                  </a:r>
                  <a:endParaRPr lang="en-US" dirty="0">
                    <a:solidFill>
                      <a:srgbClr val="474746"/>
                    </a:solidFill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table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336788" y="729515"/>
            <a:ext cx="8303009" cy="839833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Hash key </a:t>
            </a:r>
            <a:r>
              <a:rPr lang="en-US" sz="2400" dirty="0" smtClean="0"/>
              <a:t>uniquely identifies an item</a:t>
            </a:r>
          </a:p>
          <a:p>
            <a:r>
              <a:rPr lang="en-US" sz="2400" dirty="0" smtClean="0"/>
              <a:t>Hash key is used for building an unordered hash index</a:t>
            </a:r>
          </a:p>
          <a:p>
            <a:r>
              <a:rPr lang="en-US" sz="2400" dirty="0" smtClean="0"/>
              <a:t>Table can be partitioned for scale 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339537" y="3322816"/>
            <a:ext cx="7651409" cy="1710042"/>
            <a:chOff x="339537" y="3322816"/>
            <a:chExt cx="7651409" cy="1710042"/>
          </a:xfrm>
        </p:grpSpPr>
        <p:sp>
          <p:nvSpPr>
            <p:cNvPr id="7" name="Rectangle 6"/>
            <p:cNvSpPr/>
            <p:nvPr/>
          </p:nvSpPr>
          <p:spPr>
            <a:xfrm>
              <a:off x="426584" y="3645242"/>
              <a:ext cx="7444946" cy="1387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9537" y="332416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74746"/>
                  </a:solidFill>
                </a:rPr>
                <a:t>00</a:t>
              </a:r>
              <a:endParaRPr lang="en-US" dirty="0">
                <a:solidFill>
                  <a:srgbClr val="474746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24152" y="3322816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74746"/>
                  </a:solidFill>
                </a:rPr>
                <a:t>FF</a:t>
              </a:r>
              <a:endParaRPr lang="en-US" dirty="0">
                <a:solidFill>
                  <a:srgbClr val="474746"/>
                </a:solidFill>
              </a:endParaRPr>
            </a:p>
          </p:txBody>
        </p:sp>
      </p:grpSp>
      <p:sp>
        <p:nvSpPr>
          <p:cNvPr id="24" name="Freeform 23"/>
          <p:cNvSpPr/>
          <p:nvPr/>
        </p:nvSpPr>
        <p:spPr>
          <a:xfrm>
            <a:off x="1550822" y="3045940"/>
            <a:ext cx="2791613" cy="1284657"/>
          </a:xfrm>
          <a:custGeom>
            <a:avLst/>
            <a:gdLst>
              <a:gd name="connsiteX0" fmla="*/ 2057591 w 2057591"/>
              <a:gd name="connsiteY0" fmla="*/ 0 h 599302"/>
              <a:gd name="connsiteX1" fmla="*/ 1754851 w 2057591"/>
              <a:gd name="connsiteY1" fmla="*/ 129745 h 599302"/>
              <a:gd name="connsiteX2" fmla="*/ 247326 w 2057591"/>
              <a:gd name="connsiteY2" fmla="*/ 92675 h 599302"/>
              <a:gd name="connsiteX3" fmla="*/ 18726 w 2057591"/>
              <a:gd name="connsiteY3" fmla="*/ 599302 h 599302"/>
              <a:gd name="connsiteX0" fmla="*/ 2041559 w 2041559"/>
              <a:gd name="connsiteY0" fmla="*/ 0 h 599302"/>
              <a:gd name="connsiteX1" fmla="*/ 1738819 w 2041559"/>
              <a:gd name="connsiteY1" fmla="*/ 129745 h 599302"/>
              <a:gd name="connsiteX2" fmla="*/ 492224 w 2041559"/>
              <a:gd name="connsiteY2" fmla="*/ 131752 h 599302"/>
              <a:gd name="connsiteX3" fmla="*/ 2694 w 2041559"/>
              <a:gd name="connsiteY3" fmla="*/ 599302 h 599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1559" h="599302">
                <a:moveTo>
                  <a:pt x="2041559" y="0"/>
                </a:moveTo>
                <a:cubicBezTo>
                  <a:pt x="2041044" y="57149"/>
                  <a:pt x="1997042" y="107786"/>
                  <a:pt x="1738819" y="129745"/>
                </a:cubicBezTo>
                <a:cubicBezTo>
                  <a:pt x="1480596" y="151704"/>
                  <a:pt x="781578" y="53493"/>
                  <a:pt x="492224" y="131752"/>
                </a:cubicBezTo>
                <a:cubicBezTo>
                  <a:pt x="202870" y="210011"/>
                  <a:pt x="-27683" y="385118"/>
                  <a:pt x="2694" y="599302"/>
                </a:cubicBezTo>
              </a:path>
            </a:pathLst>
          </a:cu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2352432" y="2943811"/>
            <a:ext cx="1678243" cy="1437993"/>
          </a:xfrm>
          <a:custGeom>
            <a:avLst/>
            <a:gdLst>
              <a:gd name="connsiteX0" fmla="*/ 0 w 2605480"/>
              <a:gd name="connsiteY0" fmla="*/ 956 h 662043"/>
              <a:gd name="connsiteX1" fmla="*/ 1495168 w 2605480"/>
              <a:gd name="connsiteY1" fmla="*/ 44205 h 662043"/>
              <a:gd name="connsiteX2" fmla="*/ 2477530 w 2605480"/>
              <a:gd name="connsiteY2" fmla="*/ 44205 h 662043"/>
              <a:gd name="connsiteX3" fmla="*/ 2564027 w 2605480"/>
              <a:gd name="connsiteY3" fmla="*/ 662043 h 662043"/>
              <a:gd name="connsiteX0" fmla="*/ 0 w 2574866"/>
              <a:gd name="connsiteY0" fmla="*/ 0 h 661087"/>
              <a:gd name="connsiteX1" fmla="*/ 1495168 w 2574866"/>
              <a:gd name="connsiteY1" fmla="*/ 43249 h 661087"/>
              <a:gd name="connsiteX2" fmla="*/ 2328318 w 2574866"/>
              <a:gd name="connsiteY2" fmla="*/ 191742 h 661087"/>
              <a:gd name="connsiteX3" fmla="*/ 2564027 w 2574866"/>
              <a:gd name="connsiteY3" fmla="*/ 661087 h 661087"/>
              <a:gd name="connsiteX0" fmla="*/ 0 w 2333832"/>
              <a:gd name="connsiteY0" fmla="*/ 0 h 676718"/>
              <a:gd name="connsiteX1" fmla="*/ 1254133 w 2333832"/>
              <a:gd name="connsiteY1" fmla="*/ 58880 h 676718"/>
              <a:gd name="connsiteX2" fmla="*/ 2087283 w 2333832"/>
              <a:gd name="connsiteY2" fmla="*/ 207373 h 676718"/>
              <a:gd name="connsiteX3" fmla="*/ 2322992 w 2333832"/>
              <a:gd name="connsiteY3" fmla="*/ 676718 h 67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3832" h="676718">
                <a:moveTo>
                  <a:pt x="0" y="0"/>
                </a:moveTo>
                <a:cubicBezTo>
                  <a:pt x="498389" y="14416"/>
                  <a:pt x="906253" y="24318"/>
                  <a:pt x="1254133" y="58880"/>
                </a:cubicBezTo>
                <a:cubicBezTo>
                  <a:pt x="1602013" y="93442"/>
                  <a:pt x="1909140" y="104400"/>
                  <a:pt x="2087283" y="207373"/>
                </a:cubicBezTo>
                <a:cubicBezTo>
                  <a:pt x="2265426" y="310346"/>
                  <a:pt x="2368815" y="419285"/>
                  <a:pt x="2322992" y="676718"/>
                </a:cubicBezTo>
              </a:path>
            </a:pathLst>
          </a:cu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804086" y="3021227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6071616" y="2899508"/>
            <a:ext cx="532384" cy="1431089"/>
          </a:xfrm>
          <a:custGeom>
            <a:avLst/>
            <a:gdLst>
              <a:gd name="connsiteX0" fmla="*/ 541056 w 541056"/>
              <a:gd name="connsiteY0" fmla="*/ 0 h 742461"/>
              <a:gd name="connsiteX1" fmla="*/ 72133 w 541056"/>
              <a:gd name="connsiteY1" fmla="*/ 281354 h 742461"/>
              <a:gd name="connsiteX2" fmla="*/ 1794 w 541056"/>
              <a:gd name="connsiteY2" fmla="*/ 742461 h 742461"/>
              <a:gd name="connsiteX3" fmla="*/ 1794 w 541056"/>
              <a:gd name="connsiteY3" fmla="*/ 742461 h 742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056" h="742461">
                <a:moveTo>
                  <a:pt x="541056" y="0"/>
                </a:moveTo>
                <a:cubicBezTo>
                  <a:pt x="351533" y="78805"/>
                  <a:pt x="162010" y="157611"/>
                  <a:pt x="72133" y="281354"/>
                </a:cubicBezTo>
                <a:cubicBezTo>
                  <a:pt x="-17744" y="405097"/>
                  <a:pt x="1794" y="742461"/>
                  <a:pt x="1794" y="742461"/>
                </a:cubicBezTo>
                <a:lnTo>
                  <a:pt x="1794" y="742461"/>
                </a:lnTo>
              </a:path>
            </a:pathLst>
          </a:cu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36195" y="1641838"/>
            <a:ext cx="1539682" cy="9170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00B0F0"/>
                </a:solidFill>
              </a:rPr>
              <a:t>Id = 1</a:t>
            </a:r>
          </a:p>
          <a:p>
            <a:r>
              <a:rPr lang="en-US" dirty="0" smtClean="0">
                <a:solidFill>
                  <a:srgbClr val="474746"/>
                </a:solidFill>
              </a:rPr>
              <a:t>Name = Ji</a:t>
            </a:r>
            <a:r>
              <a:rPr lang="en-US" dirty="0">
                <a:solidFill>
                  <a:srgbClr val="474746"/>
                </a:solidFill>
              </a:rPr>
              <a:t>m</a:t>
            </a:r>
            <a:endParaRPr lang="en-US" dirty="0" smtClean="0">
              <a:solidFill>
                <a:srgbClr val="47474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6194" y="2579688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74746"/>
                </a:solidFill>
              </a:rPr>
              <a:t>Hash (</a:t>
            </a:r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en-US" dirty="0" smtClean="0">
                <a:solidFill>
                  <a:srgbClr val="474746"/>
                </a:solidFill>
              </a:rPr>
              <a:t>) =  7B</a:t>
            </a:r>
            <a:endParaRPr lang="en-US" dirty="0">
              <a:solidFill>
                <a:srgbClr val="474746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834358" y="1641837"/>
            <a:ext cx="1655805" cy="9405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00B0F0"/>
                </a:solidFill>
              </a:rPr>
              <a:t>Id = 2</a:t>
            </a:r>
          </a:p>
          <a:p>
            <a:r>
              <a:rPr lang="en-US" dirty="0" smtClean="0">
                <a:solidFill>
                  <a:srgbClr val="474746"/>
                </a:solidFill>
              </a:rPr>
              <a:t>Name = Andy</a:t>
            </a:r>
          </a:p>
          <a:p>
            <a:r>
              <a:rPr lang="en-US" dirty="0" smtClean="0">
                <a:solidFill>
                  <a:srgbClr val="474746"/>
                </a:solidFill>
              </a:rPr>
              <a:t>Dept = Engg</a:t>
            </a:r>
            <a:endParaRPr lang="en-US" dirty="0">
              <a:solidFill>
                <a:srgbClr val="47474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2757" y="26195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74746"/>
                </a:solidFill>
              </a:rPr>
              <a:t>Hash (</a:t>
            </a:r>
            <a:r>
              <a:rPr lang="en-US" dirty="0" smtClean="0">
                <a:solidFill>
                  <a:srgbClr val="00B0F0"/>
                </a:solidFill>
              </a:rPr>
              <a:t>2</a:t>
            </a:r>
            <a:r>
              <a:rPr lang="en-US" dirty="0" smtClean="0">
                <a:solidFill>
                  <a:srgbClr val="474746"/>
                </a:solidFill>
              </a:rPr>
              <a:t>) = 48 </a:t>
            </a:r>
            <a:endParaRPr lang="en-US" dirty="0">
              <a:solidFill>
                <a:srgbClr val="474746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10653" y="1630579"/>
            <a:ext cx="1655805" cy="9170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B0F0"/>
                </a:solidFill>
              </a:rPr>
              <a:t>Id = 3</a:t>
            </a:r>
          </a:p>
          <a:p>
            <a:r>
              <a:rPr lang="en-US" dirty="0" smtClean="0">
                <a:solidFill>
                  <a:srgbClr val="474746"/>
                </a:solidFill>
              </a:rPr>
              <a:t>Name = Kim</a:t>
            </a:r>
          </a:p>
          <a:p>
            <a:r>
              <a:rPr lang="en-US" dirty="0" smtClean="0">
                <a:solidFill>
                  <a:srgbClr val="474746"/>
                </a:solidFill>
              </a:rPr>
              <a:t>Dept = Ops</a:t>
            </a:r>
            <a:endParaRPr lang="en-US" dirty="0">
              <a:solidFill>
                <a:srgbClr val="47474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0653" y="2608888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74746"/>
                </a:solidFill>
              </a:rPr>
              <a:t>Hash (</a:t>
            </a:r>
            <a:r>
              <a:rPr lang="en-US" dirty="0">
                <a:solidFill>
                  <a:srgbClr val="00B0F0"/>
                </a:solidFill>
              </a:rPr>
              <a:t>3</a:t>
            </a:r>
            <a:r>
              <a:rPr lang="en-US" dirty="0" smtClean="0">
                <a:solidFill>
                  <a:srgbClr val="474746"/>
                </a:solidFill>
              </a:rPr>
              <a:t>) = CD </a:t>
            </a:r>
            <a:endParaRPr lang="en-US" dirty="0">
              <a:solidFill>
                <a:srgbClr val="47474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99629" y="330554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74746"/>
                </a:solidFill>
              </a:rPr>
              <a:t>Key Space</a:t>
            </a:r>
            <a:endParaRPr lang="en-US" dirty="0">
              <a:solidFill>
                <a:srgbClr val="474746"/>
              </a:solidFill>
            </a:endParaRPr>
          </a:p>
        </p:txBody>
      </p:sp>
      <p:pic>
        <p:nvPicPr>
          <p:cNvPr id="37" name="Picture 36" descr="Dynamo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58" y="114936"/>
            <a:ext cx="889019" cy="88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9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33333E-6 L 0.25764 0.4064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82" y="2030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0463 L 0.2625 0.3876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1913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1081 L 2.77778E-6 0.01111 C -0.00157 0.06081 2.77778E-6 0.02562 -0.00191 0.05093 C -0.00295 0.06698 -0.00191 0.05895 -0.00347 0.06852 C -0.00365 0.07346 -0.00382 0.0784 -0.00434 0.08334 C -0.00434 0.08488 -0.00486 0.08642 -0.00504 0.08797 C -0.00591 0.09507 -0.00591 0.09877 -0.0066 0.10587 C -0.00695 0.10803 -0.00729 0.10988 -0.00747 0.11235 C -0.00764 0.11451 -0.00834 0.12223 -0.00903 0.125 C -0.01025 0.12871 -0.01163 0.13149 -0.0125 0.13488 C -0.01476 0.14445 -0.01337 0.13951 -0.01719 0.14939 C -0.01754 0.15124 -0.01754 0.15278 -0.01806 0.15432 C -0.01927 0.15741 -0.02084 0.15988 -0.02222 0.16235 L -0.02709 0.17223 C -0.02778 0.17377 -0.02882 0.17531 -0.02952 0.17716 C -0.03038 0.17932 -0.03108 0.18118 -0.03195 0.18334 C -0.03403 0.18797 -0.03663 0.19136 -0.03854 0.1963 C -0.03976 0.2 -0.04011 0.20186 -0.04184 0.20432 C -0.04254 0.20556 -0.04341 0.20649 -0.0441 0.20772 C -0.04462 0.20926 -0.04497 0.21111 -0.04584 0.21266 C -0.04931 0.21852 -0.04983 0.21852 -0.05313 0.22068 C -0.05486 0.22408 -0.05591 0.22624 -0.05816 0.22871 C -0.05886 0.22932 -0.05972 0.22932 -0.06042 0.23056 C -0.06216 0.2321 -0.06354 0.23581 -0.06545 0.23673 C -0.06632 0.23735 -0.06719 0.23766 -0.06788 0.23858 C -0.07257 0.24321 -0.06788 0.24074 -0.07344 0.24476 C -0.07466 0.24568 -0.07587 0.24599 -0.07691 0.24661 C -0.07847 0.24723 -0.08004 0.24877 -0.0816 0.2497 L -0.0842 0.25155 C -0.08507 0.25186 -0.08577 0.25247 -0.08663 0.25278 C -0.08768 0.25371 -0.08872 0.25432 -0.08976 0.25463 C -0.09219 0.25525 -0.09479 0.25525 -0.09722 0.25618 C -0.104 0.25772 -0.1 0.25741 -0.10625 0.25957 C -0.10799 0.25988 -0.1099 0.26019 -0.11198 0.26111 C -0.11563 0.26235 -0.1158 0.26358 -0.11997 0.26605 C -0.12136 0.26667 -0.12275 0.26698 -0.12413 0.2676 C -0.125 0.26791 -0.1257 0.26883 -0.12657 0.26914 C -0.13038 0.2713 -0.1342 0.27315 -0.13785 0.27562 C -0.13872 0.27593 -0.13976 0.27655 -0.14045 0.27716 C -0.14184 0.27809 -0.14306 0.27963 -0.14445 0.28025 C -0.14584 0.28149 -0.14705 0.28149 -0.14861 0.2821 C -0.15 0.28303 -0.15122 0.28426 -0.15261 0.28519 C -0.15347 0.28581 -0.15434 0.28611 -0.15504 0.28704 C -0.15591 0.28766 -0.1566 0.2892 -0.15747 0.29013 C -0.15868 0.29105 -0.15972 0.29229 -0.16077 0.29321 C -0.16216 0.29476 -0.16354 0.29568 -0.16476 0.2963 C -0.16736 0.29846 -0.16823 0.29815 -0.17066 0.30124 C -0.17118 0.30247 -0.17153 0.30371 -0.17222 0.30463 C -0.17327 0.30587 -0.17431 0.30649 -0.17535 0.30803 C -0.17674 0.30957 -0.17778 0.31111 -0.17882 0.31266 C -0.17934 0.31358 -0.17969 0.31513 -0.18038 0.31605 C -0.18108 0.31667 -0.18195 0.31729 -0.18282 0.3176 C -0.18924 0.33025 -0.17865 0.30988 -0.18698 0.32408 C -0.18837 0.32655 -0.18959 0.32932 -0.19097 0.33241 C -0.1915 0.33334 -0.19184 0.33457 -0.19254 0.3355 L -0.19757 0.34167 C -0.19827 0.34291 -0.19931 0.34383 -0.19983 0.34537 L -0.20486 0.35463 C -0.20573 0.35649 -0.2066 0.35803 -0.20729 0.35957 C -0.21042 0.36914 -0.20712 0.36081 -0.21129 0.3676 C -0.2125 0.36976 -0.21389 0.37161 -0.21459 0.37408 C -0.21511 0.37593 -0.21545 0.37778 -0.21632 0.37902 C -0.21684 0.37994 -0.21788 0.37994 -0.21858 0.38056 C -0.21927 0.38179 -0.21979 0.38241 -0.22032 0.38395 C -0.22066 0.38519 -0.22101 0.38889 -0.22101 0.3892 L -0.22257 0.39877 " pathEditMode="relative" rAng="0" ptsTypes="AAAAAAAAAAAAAAAAAAAAAAAAAAAAAAAAAAAAAAAAAAAAAAAAAAAAAAAAAAAAAAAAAA">
                                      <p:cBhvr>
                                        <p:cTn id="4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28" y="1938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0617 L 2.77778E-6 0.00648 C -0.00157 0.05617 2.77778E-6 0.02099 -0.00191 0.0463 C -0.00295 0.06235 -0.00191 0.05432 -0.00347 0.06389 C -0.00365 0.06883 -0.00382 0.07377 -0.00434 0.07871 C -0.00434 0.08025 -0.00486 0.08179 -0.00504 0.08334 C -0.00591 0.09043 -0.00591 0.09414 -0.0066 0.10124 C -0.00695 0.1034 -0.00729 0.10525 -0.00747 0.10772 C -0.00764 0.10988 -0.00834 0.11759 -0.00903 0.12037 C -0.01025 0.12408 -0.01163 0.12685 -0.0125 0.13025 C -0.01476 0.13982 -0.01337 0.13488 -0.01719 0.14475 C -0.01754 0.14661 -0.01754 0.14815 -0.01806 0.14969 C -0.01927 0.15278 -0.02084 0.15525 -0.02222 0.15772 L -0.02709 0.16759 C -0.02778 0.16914 -0.02882 0.17068 -0.02952 0.17253 C -0.03038 0.17469 -0.03108 0.17654 -0.03195 0.17871 C -0.03403 0.18334 -0.03663 0.18673 -0.03854 0.19167 C -0.03976 0.19537 -0.04011 0.19722 -0.04184 0.19969 C -0.04254 0.20093 -0.04341 0.20185 -0.0441 0.20309 C -0.04462 0.20463 -0.04497 0.20648 -0.04584 0.20803 C -0.04931 0.21389 -0.04983 0.21389 -0.05313 0.21605 C -0.05486 0.21945 -0.05591 0.22161 -0.05816 0.22408 C -0.05886 0.22469 -0.05972 0.22469 -0.06042 0.22593 C -0.06216 0.22747 -0.06354 0.23117 -0.06545 0.2321 C -0.06632 0.23272 -0.06719 0.23303 -0.06788 0.23395 C -0.07257 0.23858 -0.06788 0.23611 -0.07344 0.24013 C -0.07466 0.24105 -0.07587 0.24136 -0.07691 0.24198 C -0.07847 0.24259 -0.08004 0.24414 -0.0816 0.24506 L -0.0842 0.24692 C -0.08507 0.24722 -0.08577 0.24784 -0.08663 0.24815 C -0.08768 0.24908 -0.08872 0.24969 -0.08976 0.25 C -0.09219 0.25062 -0.09479 0.25062 -0.09722 0.25154 C -0.104 0.25309 -0.1 0.25278 -0.10625 0.25494 C -0.10799 0.25525 -0.1099 0.25556 -0.11198 0.25648 C -0.11563 0.25772 -0.1158 0.25895 -0.11997 0.26142 C -0.12136 0.26204 -0.12275 0.26235 -0.12413 0.26296 C -0.125 0.26327 -0.1257 0.2642 -0.12657 0.26451 C -0.13038 0.26667 -0.1342 0.26852 -0.13785 0.27099 C -0.13872 0.2713 -0.13976 0.27192 -0.14045 0.27253 C -0.14184 0.27346 -0.14306 0.275 -0.14445 0.27562 C -0.14584 0.27685 -0.14705 0.27685 -0.14861 0.27747 C -0.15 0.2784 -0.15122 0.27963 -0.15261 0.28056 C -0.15347 0.28117 -0.15434 0.28148 -0.15504 0.28241 C -0.15591 0.28303 -0.1566 0.28457 -0.15747 0.2855 C -0.15868 0.28642 -0.15972 0.28766 -0.16077 0.28858 C -0.16216 0.29013 -0.16354 0.29105 -0.16476 0.29167 C -0.16736 0.29383 -0.16823 0.29352 -0.17066 0.29661 C -0.17118 0.29784 -0.17153 0.29908 -0.17222 0.3 C -0.17327 0.30124 -0.17431 0.30185 -0.17535 0.3034 C -0.17674 0.30494 -0.17778 0.30648 -0.17882 0.30803 C -0.17934 0.30895 -0.17969 0.3105 -0.18038 0.31142 C -0.18108 0.31204 -0.18195 0.31266 -0.18282 0.31296 C -0.18924 0.32562 -0.17865 0.30525 -0.18698 0.31945 C -0.18837 0.32192 -0.18959 0.32469 -0.19097 0.32778 C -0.1915 0.32871 -0.19184 0.32994 -0.19254 0.33087 L -0.19757 0.33704 C -0.19827 0.33827 -0.19931 0.3392 -0.19983 0.34074 L -0.20486 0.35 C -0.20573 0.35185 -0.2066 0.3534 -0.20729 0.35494 C -0.21042 0.36451 -0.20712 0.35617 -0.21129 0.36296 C -0.2125 0.36513 -0.21389 0.36698 -0.21459 0.36945 C -0.21511 0.3713 -0.21545 0.37315 -0.21632 0.37438 C -0.21684 0.37531 -0.21788 0.37531 -0.21858 0.37593 C -0.21927 0.37716 -0.21979 0.37778 -0.22032 0.37932 C -0.22066 0.38056 -0.22101 0.38426 -0.22101 0.38457 L -0.22257 0.39414 " pathEditMode="relative" rAng="0" ptsTypes="AAAAAAAAAAAAAAAAAAAAAAAAAAAAAAAAAAAAAAAAAAAAAAAAAAAAAAAAAAAAAAAAAA">
                                      <p:cBhvr>
                                        <p:cTn id="4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28" y="1938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-0.00061 L 0.01632 0.4086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2046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23457E-6 L 0.00139 0.3876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1938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24" grpId="0" animBg="1"/>
      <p:bldP spid="24" grpId="1" animBg="1"/>
      <p:bldP spid="25" grpId="0" animBg="1"/>
      <p:bldP spid="25" grpId="1" animBg="1"/>
      <p:bldP spid="31" grpId="0" animBg="1"/>
      <p:bldP spid="31" grpId="1" animBg="1"/>
      <p:bldP spid="4" grpId="0" animBg="1"/>
      <p:bldP spid="4" grpId="1" animBg="1"/>
      <p:bldP spid="10" grpId="0"/>
      <p:bldP spid="10" grpId="1"/>
      <p:bldP spid="5" grpId="0" animBg="1"/>
      <p:bldP spid="5" grpId="1" animBg="1"/>
      <p:bldP spid="11" grpId="0"/>
      <p:bldP spid="11" grpId="1"/>
      <p:bldP spid="6" grpId="0" animBg="1"/>
      <p:bldP spid="6" grpId="1" animBg="1"/>
      <p:bldP spid="12" grpId="0"/>
      <p:bldP spid="12" grpId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46" y="9447"/>
            <a:ext cx="8549654" cy="700788"/>
          </a:xfrm>
        </p:spPr>
        <p:txBody>
          <a:bodyPr>
            <a:noAutofit/>
          </a:bodyPr>
          <a:lstStyle/>
          <a:p>
            <a:r>
              <a:rPr lang="en-US" dirty="0" smtClean="0"/>
              <a:t>Partitions are three-way replicated </a:t>
            </a:r>
            <a:endParaRPr lang="en-US" dirty="0"/>
          </a:p>
        </p:txBody>
      </p:sp>
      <p:grpSp>
        <p:nvGrpSpPr>
          <p:cNvPr id="148" name="Group 147"/>
          <p:cNvGrpSpPr/>
          <p:nvPr/>
        </p:nvGrpSpPr>
        <p:grpSpPr>
          <a:xfrm>
            <a:off x="721532" y="828500"/>
            <a:ext cx="6387651" cy="1159565"/>
            <a:chOff x="700038" y="1438100"/>
            <a:chExt cx="6387651" cy="1159565"/>
          </a:xfrm>
        </p:grpSpPr>
        <p:sp>
          <p:nvSpPr>
            <p:cNvPr id="14" name="Rectangle 13"/>
            <p:cNvSpPr/>
            <p:nvPr/>
          </p:nvSpPr>
          <p:spPr>
            <a:xfrm>
              <a:off x="2898480" y="1438103"/>
              <a:ext cx="1949668" cy="11595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>
                <a:solidFill>
                  <a:srgbClr val="474746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00038" y="1438103"/>
              <a:ext cx="1949669" cy="11595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>
                <a:solidFill>
                  <a:srgbClr val="474746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38020" y="1438100"/>
              <a:ext cx="1949669" cy="11595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>
                <a:solidFill>
                  <a:srgbClr val="474746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93227" y="1493661"/>
              <a:ext cx="1370981" cy="78594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400" dirty="0" smtClean="0">
                  <a:solidFill>
                    <a:srgbClr val="00B0F0"/>
                  </a:solidFill>
                </a:rPr>
                <a:t>Id = 2</a:t>
              </a:r>
            </a:p>
            <a:p>
              <a:r>
                <a:rPr lang="en-US" sz="1400" dirty="0" smtClean="0">
                  <a:solidFill>
                    <a:srgbClr val="474746"/>
                  </a:solidFill>
                </a:rPr>
                <a:t>Name = Andy</a:t>
              </a:r>
            </a:p>
            <a:p>
              <a:r>
                <a:rPr lang="en-US" sz="1400" dirty="0" smtClean="0">
                  <a:solidFill>
                    <a:srgbClr val="474746"/>
                  </a:solidFill>
                </a:rPr>
                <a:t>Dept = Engg</a:t>
              </a:r>
              <a:endParaRPr lang="en-US" sz="1400" dirty="0">
                <a:solidFill>
                  <a:srgbClr val="474746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47517" y="1513251"/>
              <a:ext cx="1370981" cy="76635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00B0F0"/>
                  </a:solidFill>
                </a:rPr>
                <a:t>Id = 3</a:t>
              </a:r>
            </a:p>
            <a:p>
              <a:r>
                <a:rPr lang="en-US" sz="1400" dirty="0" smtClean="0">
                  <a:solidFill>
                    <a:srgbClr val="474746"/>
                  </a:solidFill>
                </a:rPr>
                <a:t>Name = Kim</a:t>
              </a:r>
            </a:p>
            <a:p>
              <a:r>
                <a:rPr lang="en-US" sz="1400" dirty="0" smtClean="0">
                  <a:solidFill>
                    <a:srgbClr val="474746"/>
                  </a:solidFill>
                </a:rPr>
                <a:t>Dept = Ops</a:t>
              </a:r>
              <a:endParaRPr lang="en-US" sz="1400" dirty="0">
                <a:solidFill>
                  <a:srgbClr val="474746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156372" y="1506054"/>
              <a:ext cx="1274833" cy="76635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400" dirty="0" smtClean="0">
                  <a:solidFill>
                    <a:srgbClr val="00B0F0"/>
                  </a:solidFill>
                </a:rPr>
                <a:t>Id = 1</a:t>
              </a:r>
            </a:p>
            <a:p>
              <a:r>
                <a:rPr lang="en-US" sz="1400" dirty="0" smtClean="0">
                  <a:solidFill>
                    <a:srgbClr val="474746"/>
                  </a:solidFill>
                </a:rPr>
                <a:t>Name = Ji</a:t>
              </a:r>
              <a:r>
                <a:rPr lang="en-US" sz="1400" dirty="0">
                  <a:solidFill>
                    <a:srgbClr val="474746"/>
                  </a:solidFill>
                </a:rPr>
                <a:t>m</a:t>
              </a:r>
              <a:endParaRPr lang="en-US" sz="1400" dirty="0" smtClean="0">
                <a:solidFill>
                  <a:srgbClr val="474746"/>
                </a:solidFill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721532" y="2131655"/>
            <a:ext cx="6387651" cy="1159565"/>
            <a:chOff x="700038" y="1438100"/>
            <a:chExt cx="6387651" cy="1159565"/>
          </a:xfrm>
        </p:grpSpPr>
        <p:sp>
          <p:nvSpPr>
            <p:cNvPr id="150" name="Rectangle 149"/>
            <p:cNvSpPr/>
            <p:nvPr/>
          </p:nvSpPr>
          <p:spPr>
            <a:xfrm>
              <a:off x="2898480" y="1438103"/>
              <a:ext cx="1949668" cy="11595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>
                <a:solidFill>
                  <a:srgbClr val="474746"/>
                </a:solidFill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700038" y="1438103"/>
              <a:ext cx="1949669" cy="11595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>
                <a:solidFill>
                  <a:srgbClr val="474746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138020" y="1438100"/>
              <a:ext cx="1949669" cy="11595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>
                <a:solidFill>
                  <a:srgbClr val="474746"/>
                </a:solidFill>
              </a:endParaRPr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993227" y="1493661"/>
              <a:ext cx="1370981" cy="78594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400" dirty="0" smtClean="0">
                  <a:solidFill>
                    <a:srgbClr val="00B0F0"/>
                  </a:solidFill>
                </a:rPr>
                <a:t>Id = 2</a:t>
              </a:r>
            </a:p>
            <a:p>
              <a:r>
                <a:rPr lang="en-US" sz="1400" dirty="0" smtClean="0">
                  <a:solidFill>
                    <a:srgbClr val="474746"/>
                  </a:solidFill>
                </a:rPr>
                <a:t>Name = Andy</a:t>
              </a:r>
            </a:p>
            <a:p>
              <a:r>
                <a:rPr lang="en-US" sz="1400" dirty="0" smtClean="0">
                  <a:solidFill>
                    <a:srgbClr val="474746"/>
                  </a:solidFill>
                </a:rPr>
                <a:t>Dept = Engg</a:t>
              </a:r>
              <a:endParaRPr lang="en-US" sz="1400" dirty="0">
                <a:solidFill>
                  <a:srgbClr val="474746"/>
                </a:solidFill>
              </a:endParaRPr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5347517" y="1513251"/>
              <a:ext cx="1370981" cy="76635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00B0F0"/>
                  </a:solidFill>
                </a:rPr>
                <a:t>Id = 3</a:t>
              </a:r>
            </a:p>
            <a:p>
              <a:r>
                <a:rPr lang="en-US" sz="1400" dirty="0" smtClean="0">
                  <a:solidFill>
                    <a:srgbClr val="474746"/>
                  </a:solidFill>
                </a:rPr>
                <a:t>Name = Kim</a:t>
              </a:r>
            </a:p>
            <a:p>
              <a:r>
                <a:rPr lang="en-US" sz="1400" dirty="0" smtClean="0">
                  <a:solidFill>
                    <a:srgbClr val="474746"/>
                  </a:solidFill>
                </a:rPr>
                <a:t>Dept = Ops</a:t>
              </a:r>
              <a:endParaRPr lang="en-US" sz="1400" dirty="0">
                <a:solidFill>
                  <a:srgbClr val="474746"/>
                </a:solidFill>
              </a:endParaRPr>
            </a:p>
          </p:txBody>
        </p:sp>
        <p:sp>
          <p:nvSpPr>
            <p:cNvPr id="155" name="Rounded Rectangle 154"/>
            <p:cNvSpPr/>
            <p:nvPr/>
          </p:nvSpPr>
          <p:spPr>
            <a:xfrm>
              <a:off x="3156372" y="1506054"/>
              <a:ext cx="1274833" cy="76635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400" dirty="0" smtClean="0">
                  <a:solidFill>
                    <a:srgbClr val="00B0F0"/>
                  </a:solidFill>
                </a:rPr>
                <a:t>Id = 1</a:t>
              </a:r>
            </a:p>
            <a:p>
              <a:r>
                <a:rPr lang="en-US" sz="1400" dirty="0" smtClean="0">
                  <a:solidFill>
                    <a:srgbClr val="474746"/>
                  </a:solidFill>
                </a:rPr>
                <a:t>Name = Ji</a:t>
              </a:r>
              <a:r>
                <a:rPr lang="en-US" sz="1400" dirty="0">
                  <a:solidFill>
                    <a:srgbClr val="474746"/>
                  </a:solidFill>
                </a:rPr>
                <a:t>m</a:t>
              </a:r>
              <a:endParaRPr lang="en-US" sz="1400" dirty="0" smtClean="0">
                <a:solidFill>
                  <a:srgbClr val="474746"/>
                </a:solidFill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721532" y="3434811"/>
            <a:ext cx="6387651" cy="1159565"/>
            <a:chOff x="700038" y="1438100"/>
            <a:chExt cx="6387651" cy="1159565"/>
          </a:xfrm>
        </p:grpSpPr>
        <p:sp>
          <p:nvSpPr>
            <p:cNvPr id="157" name="Rectangle 156"/>
            <p:cNvSpPr/>
            <p:nvPr/>
          </p:nvSpPr>
          <p:spPr>
            <a:xfrm>
              <a:off x="2898480" y="1438103"/>
              <a:ext cx="1949668" cy="11595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>
                <a:solidFill>
                  <a:srgbClr val="474746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700038" y="1438103"/>
              <a:ext cx="1949669" cy="11595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>
                <a:solidFill>
                  <a:srgbClr val="474746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138020" y="1438100"/>
              <a:ext cx="1949669" cy="11595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>
                <a:solidFill>
                  <a:srgbClr val="474746"/>
                </a:solidFill>
              </a:endParaRPr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993227" y="1493661"/>
              <a:ext cx="1370981" cy="78594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400" dirty="0" smtClean="0">
                  <a:solidFill>
                    <a:srgbClr val="00B0F0"/>
                  </a:solidFill>
                </a:rPr>
                <a:t>Id = 2</a:t>
              </a:r>
            </a:p>
            <a:p>
              <a:r>
                <a:rPr lang="en-US" sz="1400" dirty="0" smtClean="0">
                  <a:solidFill>
                    <a:srgbClr val="474746"/>
                  </a:solidFill>
                </a:rPr>
                <a:t>Name = Andy</a:t>
              </a:r>
            </a:p>
            <a:p>
              <a:r>
                <a:rPr lang="en-US" sz="1400" dirty="0" smtClean="0">
                  <a:solidFill>
                    <a:srgbClr val="474746"/>
                  </a:solidFill>
                </a:rPr>
                <a:t>Dept = Engg</a:t>
              </a:r>
              <a:endParaRPr lang="en-US" sz="1400" dirty="0">
                <a:solidFill>
                  <a:srgbClr val="474746"/>
                </a:solidFill>
              </a:endParaRPr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5347517" y="1513251"/>
              <a:ext cx="1370981" cy="76635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rgbClr val="00B0F0"/>
                  </a:solidFill>
                </a:rPr>
                <a:t>Id = 3</a:t>
              </a:r>
            </a:p>
            <a:p>
              <a:r>
                <a:rPr lang="en-US" sz="1400" dirty="0" smtClean="0">
                  <a:solidFill>
                    <a:srgbClr val="474746"/>
                  </a:solidFill>
                </a:rPr>
                <a:t>Name = Kim</a:t>
              </a:r>
            </a:p>
            <a:p>
              <a:r>
                <a:rPr lang="en-US" sz="1400" dirty="0" smtClean="0">
                  <a:solidFill>
                    <a:srgbClr val="474746"/>
                  </a:solidFill>
                </a:rPr>
                <a:t>Dept = Ops</a:t>
              </a:r>
              <a:endParaRPr lang="en-US" sz="1400" dirty="0">
                <a:solidFill>
                  <a:srgbClr val="474746"/>
                </a:solidFill>
              </a:endParaRPr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3156372" y="1506054"/>
              <a:ext cx="1274833" cy="76635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400" dirty="0" smtClean="0">
                  <a:solidFill>
                    <a:srgbClr val="00B0F0"/>
                  </a:solidFill>
                </a:rPr>
                <a:t>Id = 1</a:t>
              </a:r>
            </a:p>
            <a:p>
              <a:r>
                <a:rPr lang="en-US" sz="1400" dirty="0" smtClean="0">
                  <a:solidFill>
                    <a:srgbClr val="474746"/>
                  </a:solidFill>
                </a:rPr>
                <a:t>Name = Ji</a:t>
              </a:r>
              <a:r>
                <a:rPr lang="en-US" sz="1400" dirty="0">
                  <a:solidFill>
                    <a:srgbClr val="474746"/>
                  </a:solidFill>
                </a:rPr>
                <a:t>m</a:t>
              </a:r>
              <a:endParaRPr lang="en-US" sz="1400" dirty="0" smtClean="0">
                <a:solidFill>
                  <a:srgbClr val="474746"/>
                </a:solidFill>
              </a:endParaRPr>
            </a:p>
          </p:txBody>
        </p:sp>
      </p:grpSp>
      <p:sp>
        <p:nvSpPr>
          <p:cNvPr id="163" name="TextBox 162"/>
          <p:cNvSpPr txBox="1"/>
          <p:nvPr/>
        </p:nvSpPr>
        <p:spPr>
          <a:xfrm>
            <a:off x="7469553" y="128682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74746"/>
                </a:solidFill>
              </a:rPr>
              <a:t>Replica 1</a:t>
            </a:r>
            <a:endParaRPr lang="en-US" dirty="0">
              <a:solidFill>
                <a:srgbClr val="474746"/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7469553" y="252676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74746"/>
                </a:solidFill>
              </a:rPr>
              <a:t>Replica 2</a:t>
            </a:r>
            <a:endParaRPr lang="en-US" dirty="0">
              <a:solidFill>
                <a:srgbClr val="474746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7469553" y="389314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74746"/>
                </a:solidFill>
              </a:rPr>
              <a:t>Replica 3</a:t>
            </a:r>
            <a:endParaRPr lang="en-US" dirty="0">
              <a:solidFill>
                <a:srgbClr val="474746"/>
              </a:solidFill>
            </a:endParaRPr>
          </a:p>
        </p:txBody>
      </p:sp>
      <p:cxnSp>
        <p:nvCxnSpPr>
          <p:cNvPr id="167" name="Straight Connector 166"/>
          <p:cNvCxnSpPr/>
          <p:nvPr/>
        </p:nvCxnSpPr>
        <p:spPr>
          <a:xfrm>
            <a:off x="336789" y="2042766"/>
            <a:ext cx="82053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340699" y="3375298"/>
            <a:ext cx="82053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123132" y="470783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74746"/>
                </a:solidFill>
              </a:rPr>
              <a:t>Partition 1</a:t>
            </a:r>
            <a:endParaRPr lang="en-US" dirty="0">
              <a:solidFill>
                <a:srgbClr val="47474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58774" y="470783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74746"/>
                </a:solidFill>
              </a:rPr>
              <a:t>Partition 2</a:t>
            </a:r>
            <a:endParaRPr lang="en-US" dirty="0">
              <a:solidFill>
                <a:srgbClr val="47474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23559" y="470783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74746"/>
                </a:solidFill>
              </a:rPr>
              <a:t>Partition N</a:t>
            </a:r>
            <a:endParaRPr lang="en-US" dirty="0">
              <a:solidFill>
                <a:srgbClr val="474746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62196" y="4898003"/>
            <a:ext cx="706815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Dynamo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58" y="114936"/>
            <a:ext cx="889019" cy="88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8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5589515" y="2688166"/>
            <a:ext cx="2420694" cy="23446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66916" y="2688166"/>
            <a:ext cx="2420694" cy="23446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Hash-range table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336789" y="729515"/>
            <a:ext cx="8205304" cy="979247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Hash key </a:t>
            </a:r>
            <a:r>
              <a:rPr lang="en-US" dirty="0" smtClean="0">
                <a:solidFill>
                  <a:schemeClr val="tx1"/>
                </a:solidFill>
              </a:rPr>
              <a:t>and </a:t>
            </a:r>
            <a:r>
              <a:rPr lang="en-US" dirty="0" smtClean="0">
                <a:solidFill>
                  <a:schemeClr val="accent1"/>
                </a:solidFill>
              </a:rPr>
              <a:t>range key </a:t>
            </a:r>
            <a:r>
              <a:rPr lang="en-US" dirty="0" smtClean="0">
                <a:solidFill>
                  <a:schemeClr val="tx1"/>
                </a:solidFill>
              </a:rPr>
              <a:t>together uniquely identify an Item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Within unordered hash index, data is sorted by the range key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No limit on </a:t>
            </a:r>
            <a:r>
              <a:rPr lang="en-US" dirty="0">
                <a:solidFill>
                  <a:schemeClr val="tx1"/>
                </a:solidFill>
              </a:rPr>
              <a:t>the number of items 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 smtClean="0"/>
              <a:t>∞</a:t>
            </a:r>
            <a:r>
              <a:rPr lang="en-US" dirty="0" smtClean="0">
                <a:solidFill>
                  <a:schemeClr val="tx1"/>
                </a:solidFill>
              </a:rPr>
              <a:t>) per hash key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Except if you have local secondary indexes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6584" y="2688166"/>
            <a:ext cx="2420694" cy="23446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5723" y="2241467"/>
            <a:ext cx="633507" cy="624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74746"/>
                </a:solidFill>
              </a:rPr>
              <a:t>00:0</a:t>
            </a:r>
            <a:endParaRPr lang="en-US" dirty="0">
              <a:solidFill>
                <a:srgbClr val="47474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90337" y="227053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74746"/>
                </a:solidFill>
              </a:rPr>
              <a:t>FF:∞</a:t>
            </a:r>
            <a:endParaRPr lang="en-US" dirty="0">
              <a:solidFill>
                <a:srgbClr val="474746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804086" y="3021227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195" y="4663526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74746"/>
                </a:solidFill>
              </a:rPr>
              <a:t>Hash (</a:t>
            </a:r>
            <a:r>
              <a:rPr lang="en-US" sz="1200" dirty="0">
                <a:solidFill>
                  <a:srgbClr val="00B0F0"/>
                </a:solidFill>
              </a:rPr>
              <a:t>2</a:t>
            </a:r>
            <a:r>
              <a:rPr lang="en-US" sz="1200" dirty="0" smtClean="0">
                <a:solidFill>
                  <a:srgbClr val="474746"/>
                </a:solidFill>
              </a:rPr>
              <a:t>) =  48</a:t>
            </a:r>
            <a:endParaRPr lang="en-US" sz="1200" dirty="0">
              <a:solidFill>
                <a:srgbClr val="474746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55728" y="2727605"/>
            <a:ext cx="1768016" cy="9170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rgbClr val="00B0F0"/>
                </a:solidFill>
              </a:rPr>
              <a:t>Customer# = 2</a:t>
            </a:r>
          </a:p>
          <a:p>
            <a:r>
              <a:rPr lang="en-US" sz="1400" dirty="0" smtClean="0">
                <a:solidFill>
                  <a:srgbClr val="E98E31"/>
                </a:solidFill>
              </a:rPr>
              <a:t>Order# = 10</a:t>
            </a:r>
          </a:p>
          <a:p>
            <a:r>
              <a:rPr lang="en-US" sz="1400" dirty="0" smtClean="0">
                <a:solidFill>
                  <a:srgbClr val="474746"/>
                </a:solidFill>
              </a:rPr>
              <a:t>Item = Pen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36195" y="3474042"/>
            <a:ext cx="1768016" cy="9170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rgbClr val="00B0F0"/>
                </a:solidFill>
              </a:rPr>
              <a:t>Customer# = 2</a:t>
            </a:r>
          </a:p>
          <a:p>
            <a:r>
              <a:rPr lang="en-US" sz="1400" dirty="0" smtClean="0">
                <a:solidFill>
                  <a:srgbClr val="E98E31"/>
                </a:solidFill>
              </a:rPr>
              <a:t>Order# = 11</a:t>
            </a:r>
          </a:p>
          <a:p>
            <a:r>
              <a:rPr lang="en-US" sz="1400" dirty="0" smtClean="0">
                <a:solidFill>
                  <a:srgbClr val="474746"/>
                </a:solidFill>
              </a:rPr>
              <a:t>Item = Shoes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294155" y="2727605"/>
            <a:ext cx="1768016" cy="9170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rgbClr val="00B0F0"/>
                </a:solidFill>
              </a:rPr>
              <a:t>Customer# = 1</a:t>
            </a:r>
          </a:p>
          <a:p>
            <a:r>
              <a:rPr lang="en-US" sz="1400" dirty="0" smtClean="0">
                <a:solidFill>
                  <a:srgbClr val="E98E31"/>
                </a:solidFill>
              </a:rPr>
              <a:t>Order# = 10</a:t>
            </a:r>
          </a:p>
          <a:p>
            <a:r>
              <a:rPr lang="en-US" sz="1400" dirty="0" smtClean="0">
                <a:solidFill>
                  <a:srgbClr val="474746"/>
                </a:solidFill>
              </a:rPr>
              <a:t>Item = Toy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374622" y="3474042"/>
            <a:ext cx="1768016" cy="9170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rgbClr val="00B0F0"/>
                </a:solidFill>
              </a:rPr>
              <a:t>Customer# = 1</a:t>
            </a:r>
          </a:p>
          <a:p>
            <a:r>
              <a:rPr lang="en-US" sz="1400" dirty="0" smtClean="0">
                <a:solidFill>
                  <a:srgbClr val="E98E31"/>
                </a:solidFill>
              </a:rPr>
              <a:t>Order# = 11</a:t>
            </a:r>
          </a:p>
          <a:p>
            <a:r>
              <a:rPr lang="en-US" sz="1400" dirty="0" smtClean="0">
                <a:solidFill>
                  <a:srgbClr val="474746"/>
                </a:solidFill>
              </a:rPr>
              <a:t>Item = Boots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58991" y="4612571"/>
            <a:ext cx="1180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74746"/>
                </a:solidFill>
              </a:rPr>
              <a:t>Hash (</a:t>
            </a:r>
            <a:r>
              <a:rPr lang="en-US" sz="1200" dirty="0">
                <a:solidFill>
                  <a:srgbClr val="00B0F0"/>
                </a:solidFill>
              </a:rPr>
              <a:t>1</a:t>
            </a:r>
            <a:r>
              <a:rPr lang="en-US" sz="1200" dirty="0" smtClean="0">
                <a:solidFill>
                  <a:srgbClr val="474746"/>
                </a:solidFill>
              </a:rPr>
              <a:t>) =  7B</a:t>
            </a:r>
            <a:endParaRPr lang="en-US" sz="1200" dirty="0">
              <a:solidFill>
                <a:srgbClr val="474746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832582" y="2727605"/>
            <a:ext cx="1768016" cy="9170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rgbClr val="00B0F0"/>
                </a:solidFill>
              </a:rPr>
              <a:t>Customer# = 3</a:t>
            </a:r>
          </a:p>
          <a:p>
            <a:r>
              <a:rPr lang="en-US" sz="1400" dirty="0" smtClean="0">
                <a:solidFill>
                  <a:srgbClr val="E98E31"/>
                </a:solidFill>
              </a:rPr>
              <a:t>Order# = 10</a:t>
            </a:r>
          </a:p>
          <a:p>
            <a:r>
              <a:rPr lang="en-US" sz="1400" dirty="0" smtClean="0">
                <a:solidFill>
                  <a:srgbClr val="474746"/>
                </a:solidFill>
              </a:rPr>
              <a:t>Item = Book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913049" y="3474042"/>
            <a:ext cx="1768016" cy="9170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rgbClr val="00B0F0"/>
                </a:solidFill>
              </a:rPr>
              <a:t>Customer# = 3</a:t>
            </a:r>
          </a:p>
          <a:p>
            <a:r>
              <a:rPr lang="en-US" sz="1400" dirty="0" smtClean="0">
                <a:solidFill>
                  <a:srgbClr val="E98E31"/>
                </a:solidFill>
              </a:rPr>
              <a:t>Order# = 11</a:t>
            </a:r>
          </a:p>
          <a:p>
            <a:r>
              <a:rPr lang="en-US" sz="1400" dirty="0" smtClean="0">
                <a:solidFill>
                  <a:srgbClr val="474746"/>
                </a:solidFill>
              </a:rPr>
              <a:t>Item = Paper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97418" y="4612571"/>
            <a:ext cx="1213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474746"/>
                </a:solidFill>
              </a:rPr>
              <a:t>Hash (</a:t>
            </a:r>
            <a:r>
              <a:rPr lang="en-US" sz="1200" dirty="0" smtClean="0">
                <a:solidFill>
                  <a:srgbClr val="00B0F0"/>
                </a:solidFill>
              </a:rPr>
              <a:t>3</a:t>
            </a:r>
            <a:r>
              <a:rPr lang="en-US" sz="1200" dirty="0" smtClean="0">
                <a:solidFill>
                  <a:srgbClr val="474746"/>
                </a:solidFill>
              </a:rPr>
              <a:t>) =  CD</a:t>
            </a:r>
            <a:endParaRPr lang="en-US" sz="1200" dirty="0">
              <a:solidFill>
                <a:srgbClr val="474746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52876" y="231883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474746"/>
                </a:solidFill>
              </a:rPr>
              <a:t>55</a:t>
            </a:r>
            <a:endParaRPr lang="en-US" dirty="0">
              <a:solidFill>
                <a:srgbClr val="474746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18859" y="2279678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74746"/>
                </a:solidFill>
              </a:rPr>
              <a:t>A9:</a:t>
            </a:r>
            <a:r>
              <a:rPr lang="en-US" dirty="0" smtClean="0">
                <a:solidFill>
                  <a:srgbClr val="474746"/>
                </a:solidFill>
              </a:rPr>
              <a:t>∞</a:t>
            </a:r>
            <a:endParaRPr lang="en-US" dirty="0">
              <a:solidFill>
                <a:srgbClr val="474746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77401" y="2270533"/>
            <a:ext cx="692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74746"/>
                </a:solidFill>
              </a:rPr>
              <a:t>54:</a:t>
            </a:r>
            <a:r>
              <a:rPr lang="en-US" dirty="0" smtClean="0">
                <a:solidFill>
                  <a:srgbClr val="474746"/>
                </a:solidFill>
              </a:rPr>
              <a:t>∞</a:t>
            </a:r>
            <a:endParaRPr lang="en-US" dirty="0">
              <a:solidFill>
                <a:srgbClr val="474746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586360" y="2270533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474746"/>
                </a:solidFill>
              </a:rPr>
              <a:t>AA</a:t>
            </a:r>
            <a:endParaRPr lang="en-US" dirty="0">
              <a:solidFill>
                <a:srgbClr val="47474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497" y="176847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74746"/>
                </a:solidFill>
              </a:rPr>
              <a:t>Partition 1</a:t>
            </a:r>
            <a:endParaRPr lang="en-US" dirty="0">
              <a:solidFill>
                <a:srgbClr val="47474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95447" y="175706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74746"/>
                </a:solidFill>
              </a:rPr>
              <a:t>Partition 2</a:t>
            </a:r>
            <a:endParaRPr lang="en-US" dirty="0">
              <a:solidFill>
                <a:srgbClr val="47474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87800" y="176095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74746"/>
                </a:solidFill>
              </a:rPr>
              <a:t>Partition 3</a:t>
            </a:r>
            <a:endParaRPr lang="en-US" dirty="0">
              <a:solidFill>
                <a:srgbClr val="474746"/>
              </a:solidFill>
            </a:endParaRPr>
          </a:p>
        </p:txBody>
      </p:sp>
      <p:pic>
        <p:nvPicPr>
          <p:cNvPr id="30" name="Picture 29" descr="Dynamo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58" y="114936"/>
            <a:ext cx="889019" cy="88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5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table examples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949622" y="688258"/>
            <a:ext cx="2264133" cy="2824562"/>
            <a:chOff x="6186114" y="708475"/>
            <a:chExt cx="2552369" cy="35507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" t="1831" r="71305" b="15672"/>
            <a:stretch/>
          </p:blipFill>
          <p:spPr>
            <a:xfrm>
              <a:off x="6186114" y="1121133"/>
              <a:ext cx="2552369" cy="313804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045" y="708475"/>
              <a:ext cx="1619476" cy="676369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3917074" y="114936"/>
            <a:ext cx="5226926" cy="4975622"/>
            <a:chOff x="3917074" y="114936"/>
            <a:chExt cx="5226926" cy="4975622"/>
          </a:xfrm>
        </p:grpSpPr>
        <p:pic>
          <p:nvPicPr>
            <p:cNvPr id="13" name="Picture 3" descr="DropCam-PRO_Wall_72dpi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75444" y="114936"/>
              <a:ext cx="1868556" cy="2878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1" name="AutoShape 3"/>
            <p:cNvSpPr>
              <a:spLocks/>
            </p:cNvSpPr>
            <p:nvPr/>
          </p:nvSpPr>
          <p:spPr bwMode="auto">
            <a:xfrm>
              <a:off x="3917074" y="972186"/>
              <a:ext cx="4150519" cy="1943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1431" tIns="21431" rIns="21431" bIns="21431"/>
            <a:lstStyle/>
            <a:p>
              <a:r>
                <a:rPr lang="en-US" altLang="en-US" sz="1600" b="1" dirty="0">
                  <a:solidFill>
                    <a:srgbClr val="369ACB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ndale Mono" charset="0"/>
                </a:rPr>
                <a:t>case class CameraRecord(</a:t>
              </a:r>
            </a:p>
            <a:p>
              <a:r>
                <a:rPr lang="en-US" altLang="en-US" sz="1600" b="1" dirty="0">
                  <a:solidFill>
                    <a:srgbClr val="369ACB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ndale Mono" charset="0"/>
                </a:rPr>
                <a:t>  cameraId: Int</a:t>
              </a:r>
              <a:r>
                <a:rPr lang="en-US" altLang="en-US" sz="1600" b="1" dirty="0" smtClean="0">
                  <a:solidFill>
                    <a:srgbClr val="369ACB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ndale Mono" charset="0"/>
                </a:rPr>
                <a:t>, // </a:t>
              </a:r>
              <a:r>
                <a:rPr lang="en-US" altLang="en-US" sz="1600" b="1" dirty="0">
                  <a:solidFill>
                    <a:srgbClr val="369ACB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ndale Mono" charset="0"/>
                </a:rPr>
                <a:t>hash key</a:t>
              </a:r>
            </a:p>
            <a:p>
              <a:r>
                <a:rPr lang="en-US" altLang="en-US" sz="1600" b="1" dirty="0">
                  <a:solidFill>
                    <a:srgbClr val="369ACB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ndale Mono" charset="0"/>
                </a:rPr>
                <a:t>  ownerId: Int,</a:t>
              </a:r>
            </a:p>
            <a:p>
              <a:r>
                <a:rPr lang="en-US" altLang="en-US" sz="1600" b="1" dirty="0">
                  <a:solidFill>
                    <a:srgbClr val="369ACB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ndale Mono" charset="0"/>
                </a:rPr>
                <a:t>  subscribers: Set[Int],</a:t>
              </a:r>
            </a:p>
            <a:p>
              <a:r>
                <a:rPr lang="en-US" altLang="en-US" sz="1600" b="1" dirty="0">
                  <a:solidFill>
                    <a:srgbClr val="369ACB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ndale Mono" charset="0"/>
                </a:rPr>
                <a:t>  hoursOfRecording: Int,</a:t>
              </a:r>
            </a:p>
            <a:p>
              <a:r>
                <a:rPr lang="en-US" altLang="en-US" sz="1600" b="1" dirty="0">
                  <a:solidFill>
                    <a:srgbClr val="369ACB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ndale Mono" charset="0"/>
                </a:rPr>
                <a:t>  ...</a:t>
              </a:r>
            </a:p>
            <a:p>
              <a:r>
                <a:rPr lang="en-US" altLang="en-US" sz="1600" b="1" dirty="0">
                  <a:solidFill>
                    <a:srgbClr val="369ACB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ndale Mono" charset="0"/>
                </a:rPr>
                <a:t>)</a:t>
              </a:r>
              <a:endParaRPr lang="en-US" altLang="en-US" b="1" dirty="0">
                <a:solidFill>
                  <a:srgbClr val="47474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AutoShape 4"/>
            <p:cNvSpPr>
              <a:spLocks/>
            </p:cNvSpPr>
            <p:nvPr/>
          </p:nvSpPr>
          <p:spPr bwMode="auto">
            <a:xfrm>
              <a:off x="3917074" y="2839533"/>
              <a:ext cx="4150519" cy="16716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1431" tIns="21431" rIns="21431" bIns="21431"/>
            <a:lstStyle/>
            <a:p>
              <a:r>
                <a:rPr lang="en-US" altLang="en-US" sz="1600" b="1" dirty="0">
                  <a:solidFill>
                    <a:srgbClr val="E58238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ndale Mono" charset="0"/>
                </a:rPr>
                <a:t>case class Cuepoint(</a:t>
              </a:r>
            </a:p>
            <a:p>
              <a:r>
                <a:rPr lang="en-US" altLang="en-US" sz="1600" b="1" dirty="0">
                  <a:solidFill>
                    <a:srgbClr val="E58238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ndale Mono" charset="0"/>
                </a:rPr>
                <a:t>  cameraId: Int,    // hash key</a:t>
              </a:r>
            </a:p>
            <a:p>
              <a:r>
                <a:rPr lang="en-US" altLang="en-US" sz="1600" b="1" dirty="0">
                  <a:solidFill>
                    <a:srgbClr val="E58238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ndale Mono" charset="0"/>
                </a:rPr>
                <a:t>  timestamp: Long,  // range key</a:t>
              </a:r>
            </a:p>
            <a:p>
              <a:r>
                <a:rPr lang="en-US" altLang="en-US" sz="1600" b="1" dirty="0">
                  <a:solidFill>
                    <a:srgbClr val="E58238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ndale Mono" charset="0"/>
                </a:rPr>
                <a:t>  type: String,</a:t>
              </a:r>
            </a:p>
            <a:p>
              <a:r>
                <a:rPr lang="en-US" altLang="en-US" sz="1600" b="1" dirty="0">
                  <a:solidFill>
                    <a:srgbClr val="E58238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ndale Mono" charset="0"/>
                </a:rPr>
                <a:t>  ...</a:t>
              </a:r>
            </a:p>
            <a:p>
              <a:r>
                <a:rPr lang="en-US" altLang="en-US" sz="1600" b="1" dirty="0">
                  <a:solidFill>
                    <a:srgbClr val="E58238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Andale Mono" charset="0"/>
                </a:rPr>
                <a:t>)</a:t>
              </a:r>
              <a:endParaRPr lang="en-US" altLang="en-US" b="1" dirty="0">
                <a:solidFill>
                  <a:srgbClr val="47474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4" name="Picture 5" descr="Screen Shot 2013-10-25 at 8.44.39 P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14"/>
            <a:stretch/>
          </p:blipFill>
          <p:spPr bwMode="auto">
            <a:xfrm>
              <a:off x="5270680" y="3968989"/>
              <a:ext cx="3721211" cy="11215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7053" y="3978038"/>
          <a:ext cx="404272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805"/>
                <a:gridCol w="1230630"/>
                <a:gridCol w="17052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HashKey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RangeKey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Value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Key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Segment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1234554343254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Key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Segment</a:t>
                      </a:r>
                      <a:r>
                        <a:rPr lang="en-US" sz="1600" baseline="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1231231433235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4314"/>
            <a:ext cx="1136408" cy="35467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033331" y="3085032"/>
            <a:ext cx="358923" cy="883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37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Secondary Index (LSI)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011102" y="1270535"/>
            <a:ext cx="808522" cy="3368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3877576" y="1273744"/>
            <a:ext cx="808522" cy="3368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746441" y="1270535"/>
            <a:ext cx="808522" cy="3368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590072" y="1273744"/>
            <a:ext cx="808522" cy="33688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440106" y="1270535"/>
            <a:ext cx="808522" cy="33688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3011102" y="1649130"/>
            <a:ext cx="808522" cy="3368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877576" y="1652339"/>
            <a:ext cx="808522" cy="3368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D6209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011102" y="2032538"/>
            <a:ext cx="808522" cy="3368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3877576" y="2035747"/>
            <a:ext cx="808522" cy="3368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746441" y="2032538"/>
            <a:ext cx="808522" cy="3368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11102" y="2415947"/>
            <a:ext cx="808522" cy="3368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3877576" y="2419156"/>
            <a:ext cx="808522" cy="3368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746441" y="2415947"/>
            <a:ext cx="808522" cy="3368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590072" y="2422371"/>
            <a:ext cx="808522" cy="33688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11102" y="3218834"/>
            <a:ext cx="5409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anose="020F0502020204030204" pitchFamily="34" charset="0"/>
              </a:rPr>
              <a:t>alternate range key + same hash key</a:t>
            </a:r>
          </a:p>
          <a:p>
            <a:r>
              <a:rPr lang="en-US" sz="2000" dirty="0" smtClean="0">
                <a:latin typeface="Calibri" panose="020F0502020204030204" pitchFamily="34" charset="0"/>
              </a:rPr>
              <a:t>index and table data is co-located (same partition)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7786" y="3168520"/>
            <a:ext cx="2158937" cy="521973"/>
            <a:chOff x="7079111" y="2766477"/>
            <a:chExt cx="2158937" cy="521973"/>
          </a:xfrm>
        </p:grpSpPr>
        <p:sp>
          <p:nvSpPr>
            <p:cNvPr id="31" name="Rounded Rectangle 30"/>
            <p:cNvSpPr/>
            <p:nvPr/>
          </p:nvSpPr>
          <p:spPr>
            <a:xfrm>
              <a:off x="7079111" y="2766477"/>
              <a:ext cx="513148" cy="23862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7079111" y="3049822"/>
              <a:ext cx="513148" cy="23862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622404" y="2766477"/>
              <a:ext cx="513148" cy="23862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622404" y="3049822"/>
              <a:ext cx="513148" cy="23862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8173652" y="2766477"/>
              <a:ext cx="513148" cy="2386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8173652" y="3049822"/>
              <a:ext cx="513148" cy="2386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8724900" y="2766477"/>
              <a:ext cx="513148" cy="23862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8724900" y="3049822"/>
              <a:ext cx="513148" cy="23862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" name="Straight Arrow Connector 3"/>
          <p:cNvCxnSpPr/>
          <p:nvPr/>
        </p:nvCxnSpPr>
        <p:spPr>
          <a:xfrm flipH="1">
            <a:off x="1504950" y="2422371"/>
            <a:ext cx="1257300" cy="58273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554963" y="1177302"/>
            <a:ext cx="885143" cy="172952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2972791" y="1177302"/>
            <a:ext cx="885143" cy="172952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249686" y="3071781"/>
            <a:ext cx="1123116" cy="714238"/>
          </a:xfrm>
          <a:prstGeom prst="roundRect">
            <a:avLst>
              <a:gd name="adj" fmla="val 11208"/>
            </a:avLst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Dynamo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58" y="114936"/>
            <a:ext cx="889019" cy="889019"/>
          </a:xfrm>
          <a:prstGeom prst="rect">
            <a:avLst/>
          </a:prstGeom>
        </p:spPr>
      </p:pic>
      <p:sp>
        <p:nvSpPr>
          <p:cNvPr id="41" name="TextBox 30"/>
          <p:cNvSpPr txBox="1"/>
          <p:nvPr/>
        </p:nvSpPr>
        <p:spPr>
          <a:xfrm>
            <a:off x="422077" y="4191863"/>
            <a:ext cx="339754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 GB max per hash key, i.e. LSIs limit the # of range keys!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9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Secondary Index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011102" y="1270535"/>
            <a:ext cx="808522" cy="3368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3877576" y="1273744"/>
            <a:ext cx="808522" cy="3368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746441" y="1270535"/>
            <a:ext cx="808522" cy="3368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590072" y="1273744"/>
            <a:ext cx="808522" cy="33688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440106" y="1270535"/>
            <a:ext cx="808522" cy="33688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3011102" y="1649130"/>
            <a:ext cx="808522" cy="3368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877576" y="1652339"/>
            <a:ext cx="808522" cy="3368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D6209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011102" y="2032538"/>
            <a:ext cx="808522" cy="3368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3877576" y="2035747"/>
            <a:ext cx="808522" cy="3368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746441" y="2032538"/>
            <a:ext cx="808522" cy="3368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011102" y="2415947"/>
            <a:ext cx="808522" cy="3368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3877576" y="2419156"/>
            <a:ext cx="808522" cy="33688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746441" y="2415947"/>
            <a:ext cx="808522" cy="3368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590072" y="2422371"/>
            <a:ext cx="808522" cy="33688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7625" y="1262739"/>
            <a:ext cx="2857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 smtClean="0">
                <a:latin typeface="Calibri" panose="020F0502020204030204" pitchFamily="34" charset="0"/>
              </a:rPr>
              <a:t>any attribute indexed as new hash and/or range key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695623" y="1177302"/>
            <a:ext cx="885143" cy="172952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746635" y="3362822"/>
            <a:ext cx="2785229" cy="1028143"/>
            <a:chOff x="1746635" y="3362822"/>
            <a:chExt cx="2785229" cy="1028143"/>
          </a:xfrm>
        </p:grpSpPr>
        <p:sp>
          <p:nvSpPr>
            <p:cNvPr id="50" name="Rounded Rectangle 49"/>
            <p:cNvSpPr/>
            <p:nvPr/>
          </p:nvSpPr>
          <p:spPr>
            <a:xfrm>
              <a:off x="1765685" y="3476281"/>
              <a:ext cx="513148" cy="2386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765685" y="3759626"/>
              <a:ext cx="513148" cy="2386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461503" y="3476281"/>
              <a:ext cx="513148" cy="23862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2355401" y="3476281"/>
              <a:ext cx="513148" cy="23862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2355401" y="3759626"/>
              <a:ext cx="513148" cy="23862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2906649" y="3476281"/>
              <a:ext cx="513148" cy="23862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2906649" y="3759626"/>
              <a:ext cx="513148" cy="23862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1765685" y="4047644"/>
              <a:ext cx="513148" cy="2386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3461503" y="4047644"/>
              <a:ext cx="513148" cy="238628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355401" y="4047644"/>
              <a:ext cx="513148" cy="23862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906649" y="4047644"/>
              <a:ext cx="513148" cy="23862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018716" y="3476281"/>
              <a:ext cx="513148" cy="23862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746635" y="3362822"/>
              <a:ext cx="562343" cy="1028143"/>
            </a:xfrm>
            <a:prstGeom prst="roundRect">
              <a:avLst>
                <a:gd name="adj" fmla="val 11208"/>
              </a:avLst>
            </a:prstGeom>
            <a:noFill/>
            <a:ln w="19050"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5" name="Straight Arrow Connector 64"/>
          <p:cNvCxnSpPr/>
          <p:nvPr/>
        </p:nvCxnSpPr>
        <p:spPr>
          <a:xfrm flipH="1">
            <a:off x="3011102" y="2939546"/>
            <a:ext cx="1454840" cy="3523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Dynamo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848" y="114937"/>
            <a:ext cx="882144" cy="882144"/>
          </a:xfrm>
          <a:prstGeom prst="rect">
            <a:avLst/>
          </a:prstGeom>
        </p:spPr>
      </p:pic>
      <p:sp>
        <p:nvSpPr>
          <p:cNvPr id="40" name="TextBox 15"/>
          <p:cNvSpPr txBox="1"/>
          <p:nvPr/>
        </p:nvSpPr>
        <p:spPr>
          <a:xfrm>
            <a:off x="6398594" y="4137407"/>
            <a:ext cx="2719033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RCUs/WCUs provisioned separately for GSIs </a:t>
            </a:r>
            <a:endParaRPr lang="en-US" dirty="0"/>
          </a:p>
        </p:txBody>
      </p:sp>
      <p:sp>
        <p:nvSpPr>
          <p:cNvPr id="41" name="TextBox 16"/>
          <p:cNvSpPr txBox="1"/>
          <p:nvPr/>
        </p:nvSpPr>
        <p:spPr>
          <a:xfrm>
            <a:off x="6398594" y="3410929"/>
            <a:ext cx="271903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Online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32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LSI or GSI?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8460508" cy="3553926"/>
          </a:xfrm>
        </p:spPr>
        <p:txBody>
          <a:bodyPr/>
          <a:lstStyle/>
          <a:p>
            <a:r>
              <a:rPr lang="en-US" dirty="0" smtClean="0"/>
              <a:t>LSI can be modeled as a GSI</a:t>
            </a:r>
          </a:p>
          <a:p>
            <a:r>
              <a:rPr lang="en-US" dirty="0" smtClean="0"/>
              <a:t>If data size in an item collection &gt; 10 GB, use GSI</a:t>
            </a:r>
          </a:p>
          <a:p>
            <a:r>
              <a:rPr lang="en-US" b="1" dirty="0" smtClean="0"/>
              <a:t>If eventual consistency is okay for your scenario, use GSI!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Dynamo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848" y="114937"/>
            <a:ext cx="882144" cy="88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7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42"/>
          <p:cNvSpPr>
            <a:spLocks noGrp="1"/>
          </p:cNvSpPr>
          <p:nvPr>
            <p:ph sz="half" idx="1"/>
          </p:nvPr>
        </p:nvSpPr>
        <p:spPr>
          <a:xfrm>
            <a:off x="336789" y="1193875"/>
            <a:ext cx="4038600" cy="27990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Stream of updates to a table</a:t>
            </a:r>
          </a:p>
          <a:p>
            <a:r>
              <a:rPr lang="en-US" dirty="0" smtClean="0"/>
              <a:t>Asynchronous</a:t>
            </a:r>
          </a:p>
          <a:p>
            <a:r>
              <a:rPr lang="en-US" dirty="0" smtClean="0"/>
              <a:t>Exactly once</a:t>
            </a:r>
          </a:p>
          <a:p>
            <a:r>
              <a:rPr lang="en-US" dirty="0" smtClean="0"/>
              <a:t>Strictly ordered</a:t>
            </a:r>
          </a:p>
          <a:p>
            <a:pPr lvl="1"/>
            <a:r>
              <a:rPr lang="en-US" dirty="0" smtClean="0"/>
              <a:t>Per item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07702" y="1193877"/>
            <a:ext cx="4038600" cy="22351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Highly durable</a:t>
            </a:r>
          </a:p>
          <a:p>
            <a:pPr marL="342900" lvl="1" indent="-342900">
              <a:buFont typeface="Arial"/>
              <a:buChar char="•"/>
            </a:pPr>
            <a:r>
              <a:rPr lang="en-US" sz="2800" dirty="0"/>
              <a:t>Scale with </a:t>
            </a:r>
            <a:r>
              <a:rPr lang="en-US" sz="2800" dirty="0" smtClean="0"/>
              <a:t>table</a:t>
            </a:r>
          </a:p>
          <a:p>
            <a:r>
              <a:rPr lang="en-US" dirty="0" smtClean="0"/>
              <a:t>24-hour </a:t>
            </a:r>
            <a:r>
              <a:rPr lang="en-US" dirty="0"/>
              <a:t>lifetime</a:t>
            </a:r>
          </a:p>
          <a:p>
            <a:r>
              <a:rPr lang="en-US" dirty="0"/>
              <a:t>Sub-second latency</a:t>
            </a:r>
          </a:p>
          <a:p>
            <a:endParaRPr lang="en-US" dirty="0"/>
          </a:p>
        </p:txBody>
      </p:sp>
      <p:pic>
        <p:nvPicPr>
          <p:cNvPr id="33" name="Picture 32" descr="UpdateStreamsLog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7769" y="75570"/>
            <a:ext cx="3103205" cy="967299"/>
          </a:xfrm>
          <a:prstGeom prst="rect">
            <a:avLst/>
          </a:prstGeom>
        </p:spPr>
      </p:pic>
      <p:pic>
        <p:nvPicPr>
          <p:cNvPr id="35" name="Picture 2" descr="C:\Users\dyanacek\Documents\Reinvent 2013\Branded Imagery\n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692" y="1011552"/>
            <a:ext cx="914801" cy="67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42899" y="171449"/>
            <a:ext cx="8458201" cy="9056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>
                <a:solidFill>
                  <a:srgbClr val="474746"/>
                </a:solidFill>
              </a:rPr>
              <a:t>DynamoDB Streams</a:t>
            </a:r>
            <a:endParaRPr lang="en-US" u="sng" dirty="0">
              <a:solidFill>
                <a:srgbClr val="474746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0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3228" y="27810"/>
            <a:ext cx="8205304" cy="857250"/>
          </a:xfrm>
        </p:spPr>
        <p:txBody>
          <a:bodyPr/>
          <a:lstStyle/>
          <a:p>
            <a:r>
              <a:rPr lang="en-US" dirty="0" smtClean="0"/>
              <a:t>DynamoDB Streams and AWS Lambda</a:t>
            </a:r>
            <a:endParaRPr lang="en-US" dirty="0"/>
          </a:p>
        </p:txBody>
      </p:sp>
      <p:pic>
        <p:nvPicPr>
          <p:cNvPr id="2050" name="Picture 2" descr="http://docs.aws.amazon.com/lambda/latest/dg/images/ddb-admin-user-walkthrough-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28" y="592673"/>
            <a:ext cx="55245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 t="15921" r="17437" b="8748"/>
          <a:stretch/>
        </p:blipFill>
        <p:spPr>
          <a:xfrm>
            <a:off x="4206150" y="2904463"/>
            <a:ext cx="4298623" cy="159313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486575" y="2423695"/>
            <a:ext cx="226244" cy="480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8283"/>
            <a:ext cx="9144000" cy="47691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307222" y="3828516"/>
            <a:ext cx="1512606" cy="8545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956703" y="3939611"/>
            <a:ext cx="1717704" cy="897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C:\Users\dyanacek\Documents\Reinvent 2013\Branded Imagery\n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932" y="456435"/>
            <a:ext cx="914801" cy="67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2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 Data Reference Architecture</a:t>
            </a:r>
          </a:p>
          <a:p>
            <a:r>
              <a:rPr lang="en-US" dirty="0" smtClean="0"/>
              <a:t>Storage Options &amp; Best Practices</a:t>
            </a:r>
          </a:p>
          <a:p>
            <a:r>
              <a:rPr lang="en-US" dirty="0" smtClean="0"/>
              <a:t>Design Considerations</a:t>
            </a:r>
          </a:p>
          <a:p>
            <a:r>
              <a:rPr lang="en-US" dirty="0" smtClean="0"/>
              <a:t>Putting it all together</a:t>
            </a:r>
            <a:endParaRPr lang="en-US" dirty="0"/>
          </a:p>
          <a:p>
            <a:r>
              <a:rPr lang="en-US" dirty="0" smtClean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65243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78154" y="55341"/>
            <a:ext cx="5752123" cy="857250"/>
          </a:xfrm>
        </p:spPr>
        <p:txBody>
          <a:bodyPr/>
          <a:lstStyle/>
          <a:p>
            <a:pPr algn="ctr"/>
            <a:r>
              <a:rPr lang="en-US" dirty="0" smtClean="0"/>
              <a:t>Emerging Architecture Pattern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92" y="323850"/>
            <a:ext cx="9141293" cy="5143500"/>
          </a:xfrm>
          <a:prstGeom prst="rect">
            <a:avLst/>
          </a:prstGeom>
        </p:spPr>
      </p:pic>
      <p:pic>
        <p:nvPicPr>
          <p:cNvPr id="4" name="Picture 3" descr="UpdateStreamsLog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2231" y="-54708"/>
            <a:ext cx="3103205" cy="9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0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Provision any amount of throughput to a table</a:t>
            </a:r>
          </a:p>
          <a:p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Add any number of items to a table</a:t>
            </a:r>
          </a:p>
          <a:p>
            <a:pPr lvl="2"/>
            <a:r>
              <a:rPr lang="en-US" dirty="0" smtClean="0"/>
              <a:t>Max item size is 400 KB</a:t>
            </a:r>
          </a:p>
          <a:p>
            <a:pPr lvl="2"/>
            <a:r>
              <a:rPr lang="en-US" dirty="0" smtClean="0"/>
              <a:t>LSIs limit the number of range keys due to 10 GB limit</a:t>
            </a:r>
            <a:endParaRPr lang="en-US" dirty="0"/>
          </a:p>
          <a:p>
            <a:r>
              <a:rPr lang="en-US" dirty="0" smtClean="0"/>
              <a:t>Scaling is achieved through partitioning</a:t>
            </a:r>
          </a:p>
        </p:txBody>
      </p:sp>
      <p:pic>
        <p:nvPicPr>
          <p:cNvPr id="4" name="Picture 3" descr="Dynamo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215" y="317721"/>
            <a:ext cx="995585" cy="99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2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Throughput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Provisioned </a:t>
            </a:r>
            <a:r>
              <a:rPr lang="en-US" dirty="0"/>
              <a:t>at the table </a:t>
            </a:r>
            <a:r>
              <a:rPr lang="en-US" dirty="0" smtClean="0"/>
              <a:t>level</a:t>
            </a:r>
          </a:p>
          <a:p>
            <a:pPr lvl="1"/>
            <a:r>
              <a:rPr lang="en-US" dirty="0"/>
              <a:t>Write c</a:t>
            </a:r>
            <a:r>
              <a:rPr lang="en-US" dirty="0" smtClean="0"/>
              <a:t>apacity units </a:t>
            </a:r>
            <a:r>
              <a:rPr lang="en-US" dirty="0"/>
              <a:t>(</a:t>
            </a:r>
            <a:r>
              <a:rPr lang="en-US" dirty="0" smtClean="0"/>
              <a:t>WCUs) </a:t>
            </a:r>
            <a:r>
              <a:rPr lang="en-US" dirty="0"/>
              <a:t>are measured in </a:t>
            </a:r>
            <a:r>
              <a:rPr lang="en-US" dirty="0" smtClean="0"/>
              <a:t>1 KB </a:t>
            </a:r>
            <a:r>
              <a:rPr lang="en-US" dirty="0"/>
              <a:t>per second</a:t>
            </a:r>
          </a:p>
          <a:p>
            <a:pPr lvl="1"/>
            <a:r>
              <a:rPr lang="en-US" dirty="0"/>
              <a:t>Read </a:t>
            </a:r>
            <a:r>
              <a:rPr lang="en-US" dirty="0" smtClean="0"/>
              <a:t>capacity units </a:t>
            </a:r>
            <a:r>
              <a:rPr lang="en-US" dirty="0"/>
              <a:t>(</a:t>
            </a:r>
            <a:r>
              <a:rPr lang="en-US" dirty="0" smtClean="0"/>
              <a:t>RCUs) </a:t>
            </a:r>
            <a:r>
              <a:rPr lang="en-US" dirty="0"/>
              <a:t>are measured in </a:t>
            </a:r>
            <a:r>
              <a:rPr lang="en-US" dirty="0" smtClean="0"/>
              <a:t>4 KB </a:t>
            </a:r>
            <a:r>
              <a:rPr lang="en-US" dirty="0"/>
              <a:t>per second</a:t>
            </a:r>
          </a:p>
          <a:p>
            <a:pPr lvl="2"/>
            <a:r>
              <a:rPr lang="en-US" dirty="0" smtClean="0"/>
              <a:t>RCUs </a:t>
            </a:r>
            <a:r>
              <a:rPr lang="en-US" dirty="0"/>
              <a:t>measure strictly consistent </a:t>
            </a:r>
            <a:r>
              <a:rPr lang="en-US" dirty="0" smtClean="0"/>
              <a:t>reads</a:t>
            </a:r>
          </a:p>
          <a:p>
            <a:pPr lvl="2"/>
            <a:r>
              <a:rPr lang="en-US" dirty="0" smtClean="0"/>
              <a:t>Eventually </a:t>
            </a:r>
            <a:r>
              <a:rPr lang="en-US" dirty="0"/>
              <a:t>consistent reads cost 1/2 of consistent </a:t>
            </a:r>
            <a:r>
              <a:rPr lang="en-US" dirty="0" smtClean="0"/>
              <a:t>reads</a:t>
            </a:r>
            <a:endParaRPr lang="en-US" dirty="0"/>
          </a:p>
          <a:p>
            <a:r>
              <a:rPr lang="en-US" dirty="0"/>
              <a:t>Read and write throughput limits are </a:t>
            </a:r>
            <a:r>
              <a:rPr lang="en-US" dirty="0" smtClean="0"/>
              <a:t>independent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899149" y="3694112"/>
            <a:ext cx="1120775" cy="1179627"/>
            <a:chOff x="5880099" y="3694112"/>
            <a:chExt cx="1120775" cy="1179627"/>
          </a:xfrm>
        </p:grpSpPr>
        <p:pic>
          <p:nvPicPr>
            <p:cNvPr id="5" name="Picture 2" descr="Product Detail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0099" y="3694112"/>
              <a:ext cx="1120775" cy="1120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072437" y="4504407"/>
              <a:ext cx="736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474746"/>
                  </a:solidFill>
                </a:rPr>
                <a:t>WCU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273549" y="3697287"/>
            <a:ext cx="1120775" cy="1176452"/>
            <a:chOff x="3625849" y="3697287"/>
            <a:chExt cx="1120775" cy="1176452"/>
          </a:xfrm>
        </p:grpSpPr>
        <p:pic>
          <p:nvPicPr>
            <p:cNvPr id="1026" name="Picture 2" descr="Product Detail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5849" y="3697287"/>
              <a:ext cx="1120775" cy="1120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843835" y="4504407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474746"/>
                  </a:solidFill>
                </a:rPr>
                <a:t>RCU</a:t>
              </a:r>
              <a:endParaRPr lang="en-US" dirty="0">
                <a:solidFill>
                  <a:srgbClr val="474746"/>
                </a:solidFill>
              </a:endParaRPr>
            </a:p>
          </p:txBody>
        </p:sp>
      </p:grpSp>
      <p:pic>
        <p:nvPicPr>
          <p:cNvPr id="10" name="Picture 9" descr="DynamoD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215" y="317721"/>
            <a:ext cx="995585" cy="99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Partitioning example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793264" y="2313078"/>
            <a:ext cx="4971867" cy="807982"/>
            <a:chOff x="1793264" y="2313078"/>
            <a:chExt cx="4696273" cy="8079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793264" y="2313078"/>
                  <a:ext cx="4696273" cy="6193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# </m:t>
                      </m:r>
                      <m:r>
                        <a:rPr lang="en-US" sz="2400" i="1" smtClean="0">
                          <a:latin typeface="Cambria Math"/>
                        </a:rPr>
                        <m:t>𝑜𝑓</m:t>
                      </m:r>
                      <m:r>
                        <a:rPr lang="en-US" sz="2400" i="1" smtClean="0">
                          <a:latin typeface="Cambria Math"/>
                        </a:rPr>
                        <m:t> </m:t>
                      </m:r>
                      <m:r>
                        <a:rPr lang="en-US" sz="2400" i="1" smtClean="0">
                          <a:latin typeface="Cambria Math"/>
                        </a:rPr>
                        <m:t>𝑃𝑎𝑟𝑡𝑖𝑡𝑖𝑜𝑛𝑠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8 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𝐺𝐵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10 </m:t>
                          </m:r>
                          <m:r>
                            <a:rPr lang="en-US" sz="2400" i="1">
                              <a:latin typeface="Cambria Math"/>
                            </a:rPr>
                            <m:t>𝐺𝐵</m:t>
                          </m:r>
                        </m:den>
                      </m:f>
                    </m:oMath>
                  </a14:m>
                  <a:r>
                    <a:rPr lang="en-US" sz="2400" dirty="0" smtClean="0"/>
                    <a:t> = 0.8 =  1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3264" y="2313078"/>
                  <a:ext cx="4696273" cy="61933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2661543" y="2751728"/>
                  <a:ext cx="126880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𝑓𝑜𝑟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𝑠𝑖𝑧𝑒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1543" y="2751728"/>
                  <a:ext cx="126880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336789" y="1210975"/>
            <a:ext cx="8482470" cy="814856"/>
            <a:chOff x="336789" y="1210975"/>
            <a:chExt cx="8482470" cy="814856"/>
          </a:xfrm>
        </p:grpSpPr>
        <p:grpSp>
          <p:nvGrpSpPr>
            <p:cNvPr id="7" name="Group 6"/>
            <p:cNvGrpSpPr/>
            <p:nvPr/>
          </p:nvGrpSpPr>
          <p:grpSpPr>
            <a:xfrm>
              <a:off x="336789" y="1285977"/>
              <a:ext cx="2819400" cy="739854"/>
              <a:chOff x="44053" y="2026920"/>
              <a:chExt cx="3025140" cy="7398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44053" y="2026920"/>
                    <a:ext cx="302514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/>
                            </a:rPr>
                            <m:t># </m:t>
                          </m:r>
                          <m:r>
                            <a:rPr lang="en-US" sz="2400" i="1" smtClean="0">
                              <a:latin typeface="Cambria Math"/>
                            </a:rPr>
                            <m:t>𝑜𝑓</m:t>
                          </m:r>
                          <m:r>
                            <a:rPr lang="en-US" sz="240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i="1" smtClean="0">
                              <a:latin typeface="Cambria Math"/>
                            </a:rPr>
                            <m:t>𝑃𝑎𝑟𝑡𝑖𝑡𝑖𝑜𝑛𝑠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053" y="2026920"/>
                    <a:ext cx="3025140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>
                  <a:xfrm>
                    <a:off x="546509" y="2428220"/>
                    <a:ext cx="1991942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𝑓𝑜𝑟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1600" i="1">
                              <a:latin typeface="Cambria Math"/>
                            </a:rPr>
                            <m:t>𝑡h𝑟𝑜𝑢𝑔h𝑝𝑢𝑡</m:t>
                          </m:r>
                          <m:r>
                            <a:rPr lang="en-US" sz="1600" i="1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" name="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6509" y="2428220"/>
                    <a:ext cx="2069284" cy="369332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l="-631" r="-4101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3102848" y="1210975"/>
                  <a:ext cx="5716411" cy="6223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 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5000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𝑅𝐶𝑈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3000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𝑅𝐶𝑈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 +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𝑊𝐶𝑈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sz="2400" i="1">
                              <a:latin typeface="Cambria Math"/>
                            </a:rPr>
                            <m:t>000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𝑊𝐶𝑈</m:t>
                          </m:r>
                        </m:den>
                      </m:f>
                    </m:oMath>
                  </a14:m>
                  <a:r>
                    <a:rPr lang="en-US" sz="2400" dirty="0" smtClean="0"/>
                    <a:t> = 2.17 = 3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2848" y="1210975"/>
                  <a:ext cx="5716411" cy="62235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ectangle 5"/>
          <p:cNvSpPr/>
          <p:nvPr/>
        </p:nvSpPr>
        <p:spPr>
          <a:xfrm>
            <a:off x="4375107" y="249272"/>
            <a:ext cx="463633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Table s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ize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8 GB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RCUs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= 5000,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WCUs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= 500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336789" y="3387399"/>
            <a:ext cx="7763600" cy="734839"/>
            <a:chOff x="336789" y="3387399"/>
            <a:chExt cx="7763600" cy="7348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36789" y="3387399"/>
                  <a:ext cx="7763600" cy="507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700" b="0" i="1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Cambria Math"/>
                        </a:rPr>
                        <m:t># </m:t>
                      </m:r>
                      <m:r>
                        <a:rPr lang="en-US" sz="2700" b="0" i="1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Cambria Math"/>
                        </a:rPr>
                        <m:t>𝑜𝑓</m:t>
                      </m:r>
                      <m:r>
                        <a:rPr lang="en-US" sz="2700" b="0" i="1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Cambria Math"/>
                        </a:rPr>
                        <m:t> </m:t>
                      </m:r>
                      <m:r>
                        <a:rPr lang="en-US" sz="2700" b="0" i="1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Cambria Math"/>
                        </a:rPr>
                        <m:t>𝑃𝑎𝑟𝑡𝑖𝑡𝑖𝑜𝑛𝑠</m:t>
                      </m:r>
                      <m:r>
                        <a:rPr lang="en-US" sz="2700" i="1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1"/>
                          </a:gra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700" i="1" smtClean="0">
                              <a:gradFill>
                                <a:gsLst>
                                  <a:gs pos="0">
                                    <a:schemeClr val="tx1"/>
                                  </a:gs>
                                  <a:gs pos="100000">
                                    <a:schemeClr val="tx1"/>
                                  </a:gs>
                                </a:gsLst>
                                <a:lin ang="5400000" scaled="1"/>
                              </a:gra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700" b="0" i="0" smtClean="0">
                              <a:gradFill>
                                <a:gsLst>
                                  <a:gs pos="0">
                                    <a:schemeClr val="tx1"/>
                                  </a:gs>
                                  <a:gs pos="100000">
                                    <a:schemeClr val="tx1"/>
                                  </a:gs>
                                </a:gsLst>
                                <a:lin ang="5400000" scaled="1"/>
                              </a:gradFill>
                              <a:latin typeface="Cambria Math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700" b="0" i="1" smtClean="0">
                                  <a:gradFill>
                                    <a:gsLst>
                                      <a:gs pos="0">
                                        <a:schemeClr val="tx1"/>
                                      </a:gs>
                                      <a:gs pos="100000">
                                        <a:schemeClr val="tx1"/>
                                      </a:gs>
                                    </a:gsLst>
                                    <a:lin ang="5400000" scaled="1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700" b="0" i="1" smtClean="0">
                                  <a:gradFill>
                                    <a:gsLst>
                                      <a:gs pos="0">
                                        <a:schemeClr val="tx1"/>
                                      </a:gs>
                                      <a:gs pos="100000">
                                        <a:schemeClr val="tx1"/>
                                      </a:gs>
                                    </a:gsLst>
                                    <a:lin ang="5400000" scaled="1"/>
                                  </a:gra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2700" b="0" i="1" baseline="-25000" smtClean="0">
                                  <a:gradFill>
                                    <a:gsLst>
                                      <a:gs pos="0">
                                        <a:schemeClr val="tx1"/>
                                      </a:gs>
                                      <a:gs pos="100000">
                                        <a:schemeClr val="tx1"/>
                                      </a:gs>
                                    </a:gsLst>
                                    <a:lin ang="5400000" scaled="1"/>
                                  </a:gra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sz="2700" b="0" i="1" baseline="-25000" smtClean="0">
                                  <a:gradFill>
                                    <a:gsLst>
                                      <a:gs pos="0">
                                        <a:schemeClr val="tx1"/>
                                      </a:gs>
                                      <a:gs pos="100000">
                                        <a:schemeClr val="tx1"/>
                                      </a:gs>
                                    </a:gsLst>
                                    <a:lin ang="5400000" scaled="1"/>
                                  </a:gra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700" b="0" i="1" baseline="-25000" smtClean="0">
                                  <a:gradFill>
                                    <a:gsLst>
                                      <a:gs pos="0">
                                        <a:schemeClr val="tx1"/>
                                      </a:gs>
                                      <a:gs pos="100000">
                                        <a:schemeClr val="tx1"/>
                                      </a:gs>
                                    </a:gsLst>
                                    <a:lin ang="5400000" scaled="1"/>
                                  </a:gradFill>
                                  <a:latin typeface="Cambria Math" panose="02040503050406030204" pitchFamily="18" charset="0"/>
                                </a:rPr>
                                <m:t>𝑠𝑖𝑧𝑒</m:t>
                              </m:r>
                            </m:e>
                            <m:e>
                              <m:r>
                                <a:rPr lang="en-US" sz="2700" b="0" i="1" smtClean="0">
                                  <a:gradFill>
                                    <a:gsLst>
                                      <a:gs pos="0">
                                        <a:schemeClr val="tx1"/>
                                      </a:gs>
                                      <a:gs pos="100000">
                                        <a:schemeClr val="tx1"/>
                                      </a:gs>
                                    </a:gsLst>
                                    <a:lin ang="5400000" scaled="1"/>
                                  </a:gra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700" b="0" i="1" smtClean="0">
                                  <a:gradFill>
                                    <a:gsLst>
                                      <a:gs pos="0">
                                        <a:schemeClr val="tx1"/>
                                      </a:gs>
                                      <a:gs pos="100000">
                                        <a:schemeClr val="tx1"/>
                                      </a:gs>
                                    </a:gsLst>
                                    <a:lin ang="5400000" scaled="1"/>
                                  </a:gradFill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a:rPr lang="en-US" sz="2700" b="0" i="1" baseline="-25000" smtClean="0">
                                  <a:gradFill>
                                    <a:gsLst>
                                      <a:gs pos="0">
                                        <a:schemeClr val="tx1"/>
                                      </a:gs>
                                      <a:gs pos="100000">
                                        <a:schemeClr val="tx1"/>
                                      </a:gs>
                                    </a:gsLst>
                                    <a:lin ang="5400000" scaled="1"/>
                                  </a:gradFill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sz="2700" b="0" i="1" baseline="-25000" smtClean="0">
                                  <a:gradFill>
                                    <a:gsLst>
                                      <a:gs pos="0">
                                        <a:schemeClr val="tx1"/>
                                      </a:gs>
                                      <a:gs pos="100000">
                                        <a:schemeClr val="tx1"/>
                                      </a:gs>
                                    </a:gsLst>
                                    <a:lin ang="5400000" scaled="1"/>
                                  </a:gra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700" b="0" i="1" baseline="-25000" smtClean="0">
                                  <a:gradFill>
                                    <a:gsLst>
                                      <a:gs pos="0">
                                        <a:schemeClr val="tx1"/>
                                      </a:gs>
                                      <a:gs pos="100000">
                                        <a:schemeClr val="tx1"/>
                                      </a:gs>
                                    </a:gsLst>
                                    <a:lin ang="5400000" scaled="1"/>
                                  </a:gradFill>
                                  <a:latin typeface="Cambria Math" panose="02040503050406030204" pitchFamily="18" charset="0"/>
                                </a:rPr>
                                <m:t>𝑡h𝑟𝑜𝑢𝑔h𝑝𝑢𝑡</m:t>
                              </m:r>
                            </m:e>
                          </m:d>
                        </m:e>
                      </m:func>
                    </m:oMath>
                  </a14:m>
                  <a:r>
                    <a:rPr lang="en-US" sz="2700" dirty="0" smtClean="0">
                      <a:gradFill>
                        <a:gsLst>
                          <a:gs pos="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1"/>
                      </a:gradFill>
                    </a:rPr>
                    <a:t> = 3</a:t>
                  </a: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789" y="3387399"/>
                  <a:ext cx="7763600" cy="50783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1683528" y="3752906"/>
                  <a:ext cx="95500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𝑡𝑜𝑡𝑎𝑙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3528" y="3752906"/>
                  <a:ext cx="955005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183816" y="4161569"/>
            <a:ext cx="8827625" cy="923330"/>
            <a:chOff x="183816" y="4161569"/>
            <a:chExt cx="8827625" cy="923330"/>
          </a:xfrm>
        </p:grpSpPr>
        <p:sp>
          <p:nvSpPr>
            <p:cNvPr id="12" name="Rectangle 11"/>
            <p:cNvSpPr/>
            <p:nvPr/>
          </p:nvSpPr>
          <p:spPr>
            <a:xfrm>
              <a:off x="4439441" y="4161569"/>
              <a:ext cx="4572000" cy="92333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r>
                <a:rPr lang="en-US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RCUs </a:t>
              </a:r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per partition = 5000/3 = 1666.67</a:t>
              </a:r>
            </a:p>
            <a:p>
              <a:r>
                <a:rPr lang="en-US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WCUs </a:t>
              </a:r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per partition = 500/3 =  166.67</a:t>
              </a:r>
            </a:p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Data/partition = 10/3 = </a:t>
              </a:r>
              <a:r>
                <a:rPr lang="en-US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3.33 GB</a:t>
              </a:r>
              <a:endParaRPr lang="en-US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3816" y="4260737"/>
              <a:ext cx="3546088" cy="6463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RCUs and WCUs are uniformly spread across partitions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23" idx="3"/>
              <a:endCxn id="12" idx="1"/>
            </p:cNvCxnSpPr>
            <p:nvPr/>
          </p:nvCxnSpPr>
          <p:spPr>
            <a:xfrm>
              <a:off x="3729904" y="4583903"/>
              <a:ext cx="709537" cy="393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DynamoDB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10" y="718401"/>
            <a:ext cx="995585" cy="99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5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Best Practices</a:t>
            </a:r>
            <a:endParaRPr lang="en-US" dirty="0"/>
          </a:p>
        </p:txBody>
      </p:sp>
      <p:pic>
        <p:nvPicPr>
          <p:cNvPr id="7" name="Picture 6" descr="Dynamo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215" y="317721"/>
            <a:ext cx="995585" cy="99558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9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6789" y="-8854"/>
            <a:ext cx="8205304" cy="857250"/>
          </a:xfrm>
        </p:spPr>
        <p:txBody>
          <a:bodyPr/>
          <a:lstStyle/>
          <a:p>
            <a:r>
              <a:rPr lang="en-US" dirty="0" smtClean="0"/>
              <a:t>Amazon DynamoDB Best Practices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390526" y="857250"/>
            <a:ext cx="5443604" cy="4764381"/>
          </a:xfrm>
        </p:spPr>
        <p:txBody>
          <a:bodyPr>
            <a:noAutofit/>
          </a:bodyPr>
          <a:lstStyle/>
          <a:p>
            <a:r>
              <a:rPr lang="en-US" sz="2000" dirty="0"/>
              <a:t>Keep item size </a:t>
            </a:r>
            <a:r>
              <a:rPr lang="en-US" sz="2000" dirty="0" smtClean="0"/>
              <a:t>small</a:t>
            </a:r>
          </a:p>
          <a:p>
            <a:r>
              <a:rPr lang="en-US" sz="2000" dirty="0"/>
              <a:t>Store metadata in </a:t>
            </a:r>
            <a:r>
              <a:rPr lang="en-US" sz="2000" dirty="0" smtClean="0"/>
              <a:t>Amazon DynamoDB and </a:t>
            </a:r>
            <a:r>
              <a:rPr lang="en-US" sz="2000" dirty="0"/>
              <a:t>large blobs in </a:t>
            </a:r>
            <a:r>
              <a:rPr lang="en-US" sz="2000" dirty="0" smtClean="0"/>
              <a:t>Amazon S3 </a:t>
            </a:r>
          </a:p>
          <a:p>
            <a:r>
              <a:rPr lang="en-US" sz="2000" dirty="0" smtClean="0"/>
              <a:t>Use a table with a hash key for extremely high scale </a:t>
            </a:r>
          </a:p>
          <a:p>
            <a:r>
              <a:rPr lang="en-US" sz="2000" dirty="0" smtClean="0"/>
              <a:t>Use table per day, week, month etc. for storing time series data</a:t>
            </a:r>
          </a:p>
          <a:p>
            <a:r>
              <a:rPr lang="en-US" sz="2000" dirty="0" smtClean="0"/>
              <a:t>Use conditional updates for de-duping</a:t>
            </a:r>
          </a:p>
          <a:p>
            <a:r>
              <a:rPr lang="en-US" sz="2000" dirty="0" smtClean="0"/>
              <a:t>Use hash-range table and/or GSI to model</a:t>
            </a:r>
          </a:p>
          <a:p>
            <a:pPr lvl="1"/>
            <a:r>
              <a:rPr lang="en-US" sz="1600" dirty="0" smtClean="0"/>
              <a:t>1:N, M:N relationships</a:t>
            </a:r>
          </a:p>
          <a:p>
            <a:r>
              <a:rPr lang="en-US" sz="2000" dirty="0" smtClean="0"/>
              <a:t>Avoid </a:t>
            </a:r>
            <a:r>
              <a:rPr lang="en-US" sz="2000" dirty="0"/>
              <a:t>hot keys and hot </a:t>
            </a:r>
            <a:r>
              <a:rPr lang="en-US" sz="2000" dirty="0" smtClean="0"/>
              <a:t>partitions</a:t>
            </a:r>
          </a:p>
          <a:p>
            <a:endParaRPr lang="en-US" sz="20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870339" y="1191112"/>
          <a:ext cx="2812258" cy="54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4373"/>
                <a:gridCol w="631031"/>
                <a:gridCol w="597218"/>
                <a:gridCol w="254318"/>
                <a:gridCol w="635318"/>
              </a:tblGrid>
              <a:tr h="171450">
                <a:tc gridSpan="5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Events_table_2012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71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u="sng" dirty="0">
                          <a:solidFill>
                            <a:schemeClr val="bg1"/>
                          </a:solidFill>
                          <a:effectLst/>
                        </a:rPr>
                        <a:t>Event_id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u="none" dirty="0">
                          <a:solidFill>
                            <a:schemeClr val="bg1"/>
                          </a:solidFill>
                          <a:effectLst/>
                        </a:rPr>
                        <a:t>(Hash key)</a:t>
                      </a:r>
                      <a:endParaRPr lang="en-US" sz="800" u="none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sng" dirty="0" smtClean="0">
                          <a:solidFill>
                            <a:schemeClr val="bg1"/>
                          </a:solidFill>
                          <a:effectLst/>
                        </a:rPr>
                        <a:t>Timestamp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(range key)</a:t>
                      </a:r>
                      <a:endParaRPr lang="en-US" sz="800" b="1" u="none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Attribute1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….</a:t>
                      </a:r>
                      <a:endParaRPr lang="en-US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Attribute N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870339" y="2048362"/>
          <a:ext cx="2812258" cy="54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4373"/>
                <a:gridCol w="631031"/>
                <a:gridCol w="597218"/>
                <a:gridCol w="254318"/>
                <a:gridCol w="635318"/>
              </a:tblGrid>
              <a:tr h="171450">
                <a:tc gridSpan="5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Events_table_2012_05_week1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71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u="sng" dirty="0">
                          <a:solidFill>
                            <a:schemeClr val="bg1"/>
                          </a:solidFill>
                          <a:effectLst/>
                        </a:rPr>
                        <a:t>Event_id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u="none" dirty="0">
                          <a:solidFill>
                            <a:schemeClr val="bg1"/>
                          </a:solidFill>
                          <a:effectLst/>
                        </a:rPr>
                        <a:t>(Hash key)</a:t>
                      </a:r>
                      <a:endParaRPr lang="en-US" sz="800" u="none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sng" dirty="0" smtClean="0">
                          <a:solidFill>
                            <a:schemeClr val="bg1"/>
                          </a:solidFill>
                          <a:effectLst/>
                        </a:rPr>
                        <a:t>Timestamp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(range key)</a:t>
                      </a:r>
                      <a:endParaRPr lang="en-US" sz="800" b="1" u="none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Attribute1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….</a:t>
                      </a:r>
                      <a:endParaRPr lang="en-US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Attribute N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6041789" y="2219812"/>
          <a:ext cx="2812258" cy="54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4373"/>
                <a:gridCol w="631031"/>
                <a:gridCol w="597218"/>
                <a:gridCol w="254318"/>
                <a:gridCol w="635318"/>
              </a:tblGrid>
              <a:tr h="171450">
                <a:tc gridSpan="5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Events_table_2012_05_week2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71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u="sng" dirty="0">
                          <a:solidFill>
                            <a:schemeClr val="bg1"/>
                          </a:solidFill>
                          <a:effectLst/>
                        </a:rPr>
                        <a:t>Event_id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u="none" dirty="0">
                          <a:solidFill>
                            <a:schemeClr val="bg1"/>
                          </a:solidFill>
                          <a:effectLst/>
                        </a:rPr>
                        <a:t>(Hash key)</a:t>
                      </a:r>
                      <a:endParaRPr lang="en-US" sz="800" u="none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sng" dirty="0" smtClean="0">
                          <a:solidFill>
                            <a:schemeClr val="bg1"/>
                          </a:solidFill>
                          <a:effectLst/>
                        </a:rPr>
                        <a:t>Timestamp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(range key)</a:t>
                      </a:r>
                      <a:endParaRPr lang="en-US" sz="800" b="1" u="none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Attribute1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….</a:t>
                      </a:r>
                      <a:endParaRPr lang="en-US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Attribute N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068171" y="2558325"/>
          <a:ext cx="2812258" cy="502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4373"/>
                <a:gridCol w="631031"/>
                <a:gridCol w="597218"/>
                <a:gridCol w="254318"/>
                <a:gridCol w="635318"/>
              </a:tblGrid>
              <a:tr h="125730">
                <a:tc gridSpan="5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Events_table_2012_05_week3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71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u="sng" dirty="0">
                          <a:solidFill>
                            <a:schemeClr val="bg1"/>
                          </a:solidFill>
                          <a:effectLst/>
                        </a:rPr>
                        <a:t>Event_id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u="none" dirty="0">
                          <a:solidFill>
                            <a:schemeClr val="bg1"/>
                          </a:solidFill>
                          <a:effectLst/>
                        </a:rPr>
                        <a:t>(Hash key)</a:t>
                      </a:r>
                      <a:endParaRPr lang="en-US" sz="800" u="none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sng" dirty="0" smtClean="0">
                          <a:solidFill>
                            <a:schemeClr val="bg1"/>
                          </a:solidFill>
                          <a:effectLst/>
                        </a:rPr>
                        <a:t>Timestamp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non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(range key)</a:t>
                      </a:r>
                      <a:endParaRPr lang="en-US" sz="800" b="1" u="none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Attribute1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….</a:t>
                      </a:r>
                      <a:endParaRPr lang="en-US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Attribute N</a:t>
                      </a:r>
                      <a:endParaRPr lang="en-US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/>
                </a:tc>
              </a:tr>
            </a:tbl>
          </a:graphicData>
        </a:graphic>
      </p:graphicFrame>
      <p:sp>
        <p:nvSpPr>
          <p:cNvPr id="14" name="Right Arrow 13"/>
          <p:cNvSpPr/>
          <p:nvPr/>
        </p:nvSpPr>
        <p:spPr>
          <a:xfrm rot="5400000">
            <a:off x="7184789" y="1762612"/>
            <a:ext cx="28575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900" y="168794"/>
            <a:ext cx="786386" cy="87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references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Dive: Amazon DynamoDB</a:t>
            </a:r>
          </a:p>
          <a:p>
            <a:pPr lvl="1"/>
            <a:r>
              <a:rPr lang="en-US" dirty="0" smtClean="0">
                <a:hlinkClick r:id="rId3"/>
              </a:rPr>
              <a:t>www.youtube.com/watch?v=VuKu23oZp9Q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www.slideshare.net/AmazonWebServices/deep-dive-amazon-dynamodb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3545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Amazon S3 is for storing </a:t>
            </a:r>
            <a:r>
              <a:rPr lang="en-US" b="1" dirty="0" smtClean="0">
                <a:solidFill>
                  <a:srgbClr val="F79646"/>
                </a:solidFill>
              </a:rPr>
              <a:t>objects</a:t>
            </a:r>
            <a:r>
              <a:rPr lang="en-US" dirty="0" smtClean="0">
                <a:solidFill>
                  <a:srgbClr val="F79646"/>
                </a:solidFill>
              </a:rPr>
              <a:t> </a:t>
            </a:r>
            <a:r>
              <a:rPr lang="en-US" dirty="0" smtClean="0"/>
              <a:t>(like “files”)</a:t>
            </a:r>
          </a:p>
          <a:p>
            <a:r>
              <a:rPr lang="en-US" dirty="0" smtClean="0"/>
              <a:t>Objects are stored in </a:t>
            </a:r>
            <a:r>
              <a:rPr lang="en-US" b="1" dirty="0" smtClean="0">
                <a:solidFill>
                  <a:srgbClr val="F79646"/>
                </a:solidFill>
              </a:rPr>
              <a:t>buckets</a:t>
            </a:r>
          </a:p>
          <a:p>
            <a:r>
              <a:rPr lang="en-US" dirty="0" smtClean="0"/>
              <a:t>A bucket keeps data in </a:t>
            </a:r>
            <a:r>
              <a:rPr lang="en-US" dirty="0"/>
              <a:t>a single </a:t>
            </a:r>
            <a:r>
              <a:rPr lang="en-US" dirty="0" smtClean="0"/>
              <a:t>AWS Region, replicated across multiple facilities</a:t>
            </a:r>
          </a:p>
          <a:p>
            <a:pPr lvl="1"/>
            <a:r>
              <a:rPr lang="en-US" dirty="0" smtClean="0"/>
              <a:t>Cross-Region Replication</a:t>
            </a:r>
          </a:p>
          <a:p>
            <a:r>
              <a:rPr lang="en-US" dirty="0" smtClean="0"/>
              <a:t>Highly durable, highly available, highly scalable</a:t>
            </a:r>
          </a:p>
          <a:p>
            <a:r>
              <a:rPr lang="en-US" dirty="0" smtClean="0"/>
              <a:t>Secure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Designed for 99.999999999% durability</a:t>
            </a:r>
            <a:endParaRPr lang="en-US" dirty="0" smtClean="0"/>
          </a:p>
        </p:txBody>
      </p:sp>
      <p:pic>
        <p:nvPicPr>
          <p:cNvPr id="6" name="Picture 5" descr="S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0065" y="76239"/>
            <a:ext cx="981035" cy="981035"/>
          </a:xfrm>
          <a:prstGeom prst="rect">
            <a:avLst/>
          </a:prstGeom>
        </p:spPr>
      </p:pic>
      <p:pic>
        <p:nvPicPr>
          <p:cNvPr id="7" name="Picture 2" descr="C:\Users\dyanacek\Documents\Reinvent 2013\Branded Imagery\n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149" y="2971799"/>
            <a:ext cx="546736" cy="40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55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Amazon S3 good for Big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Separation of compute and storage</a:t>
            </a:r>
          </a:p>
          <a:p>
            <a:r>
              <a:rPr lang="en-US" dirty="0" smtClean="0"/>
              <a:t>Unlimited </a:t>
            </a:r>
            <a:r>
              <a:rPr lang="en-US" dirty="0"/>
              <a:t>number of o</a:t>
            </a:r>
            <a:r>
              <a:rPr lang="en-US" dirty="0" smtClean="0"/>
              <a:t>bjects</a:t>
            </a:r>
            <a:endParaRPr lang="en-US" dirty="0"/>
          </a:p>
          <a:p>
            <a:r>
              <a:rPr lang="en-US" dirty="0"/>
              <a:t>Object size up to 5TB</a:t>
            </a:r>
          </a:p>
          <a:p>
            <a:r>
              <a:rPr lang="en-US" dirty="0" smtClean="0"/>
              <a:t>Very high bandwidth</a:t>
            </a:r>
          </a:p>
          <a:p>
            <a:r>
              <a:rPr lang="en-US" dirty="0" smtClean="0"/>
              <a:t>Supports versioning and lifecycle policies</a:t>
            </a:r>
          </a:p>
          <a:p>
            <a:r>
              <a:rPr lang="en-US" dirty="0" smtClean="0"/>
              <a:t>Integrated with Amazon Glacier</a:t>
            </a:r>
          </a:p>
        </p:txBody>
      </p:sp>
      <p:pic>
        <p:nvPicPr>
          <p:cNvPr id="4" name="Picture 3" descr="S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0065" y="76239"/>
            <a:ext cx="981035" cy="9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0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Amazon S3 event </a:t>
            </a:r>
            <a:r>
              <a:rPr lang="en-US" dirty="0"/>
              <a:t>n</a:t>
            </a:r>
            <a:r>
              <a:rPr lang="en-US" dirty="0" smtClean="0"/>
              <a:t>otifications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 smtClean="0"/>
              <a:t>Delivers notifications to SNS, SQS, or AWS Lambda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95852" y="1915947"/>
            <a:ext cx="6174681" cy="2537760"/>
            <a:chOff x="2038653" y="2355143"/>
            <a:chExt cx="5377824" cy="24072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47" t="21435" r="9379" b="25491"/>
            <a:stretch/>
          </p:blipFill>
          <p:spPr>
            <a:xfrm>
              <a:off x="6780729" y="3287943"/>
              <a:ext cx="635748" cy="42032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07562" y="2355143"/>
              <a:ext cx="535816" cy="425158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2038653" y="2609797"/>
              <a:ext cx="1722473" cy="1687032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rgbClr val="8C3123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dirty="0" smtClean="0">
                  <a:solidFill>
                    <a:srgbClr val="8C3123"/>
                  </a:solidFill>
                </a:rPr>
                <a:t>S3</a:t>
              </a:r>
              <a:endParaRPr lang="en-US" sz="2800" dirty="0">
                <a:solidFill>
                  <a:srgbClr val="8C3123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53" t="27591" r="35696" b="25089"/>
            <a:stretch/>
          </p:blipFill>
          <p:spPr>
            <a:xfrm>
              <a:off x="2754578" y="2623974"/>
              <a:ext cx="730102" cy="715925"/>
            </a:xfrm>
            <a:prstGeom prst="rect">
              <a:avLst/>
            </a:prstGeom>
          </p:spPr>
        </p:pic>
        <p:sp>
          <p:nvSpPr>
            <p:cNvPr id="13" name="Explosion 1 12"/>
            <p:cNvSpPr/>
            <p:nvPr/>
          </p:nvSpPr>
          <p:spPr>
            <a:xfrm>
              <a:off x="2861283" y="3468571"/>
              <a:ext cx="198837" cy="247332"/>
            </a:xfrm>
            <a:prstGeom prst="irregularSeal1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24" t="28300" r="31629" b="26037"/>
            <a:stretch/>
          </p:blipFill>
          <p:spPr>
            <a:xfrm>
              <a:off x="2504681" y="3410786"/>
              <a:ext cx="554457" cy="69466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974308" y="363206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chemeClr val="accent1"/>
                  </a:solidFill>
                </a:rPr>
                <a:t>Events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770281" y="2572617"/>
              <a:ext cx="1778292" cy="39554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accent3">
                      <a:lumMod val="75000"/>
                    </a:schemeClr>
                  </a:solidFill>
                </a:rPr>
                <a:t>SNS topic</a:t>
              </a:r>
              <a:endParaRPr lang="en-US" sz="1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770281" y="3248300"/>
              <a:ext cx="1778292" cy="39554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accent3">
                      <a:lumMod val="75000"/>
                    </a:schemeClr>
                  </a:solidFill>
                </a:rPr>
                <a:t>SQS queue</a:t>
              </a:r>
              <a:endParaRPr lang="en-US" sz="1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770281" y="3923983"/>
              <a:ext cx="1778292" cy="39554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accent3">
                      <a:lumMod val="75000"/>
                    </a:schemeClr>
                  </a:solidFill>
                </a:rPr>
                <a:t>Lambda function</a:t>
              </a:r>
              <a:endParaRPr lang="en-US" sz="1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597685" y="3255311"/>
              <a:ext cx="1257313" cy="381518"/>
            </a:xfrm>
            <a:prstGeom prst="rightArrow">
              <a:avLst/>
            </a:prstGeom>
            <a:solidFill>
              <a:srgbClr val="8C3123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Notifications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Right Arrow 20"/>
            <p:cNvSpPr/>
            <p:nvPr/>
          </p:nvSpPr>
          <p:spPr>
            <a:xfrm rot="20679232">
              <a:off x="3553236" y="2863541"/>
              <a:ext cx="1257313" cy="381518"/>
            </a:xfrm>
            <a:prstGeom prst="rightArrow">
              <a:avLst/>
            </a:prstGeom>
            <a:solidFill>
              <a:srgbClr val="8C3123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Notifications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Right Arrow 21"/>
            <p:cNvSpPr/>
            <p:nvPr/>
          </p:nvSpPr>
          <p:spPr>
            <a:xfrm rot="905832">
              <a:off x="3553237" y="3658375"/>
              <a:ext cx="1257313" cy="381518"/>
            </a:xfrm>
            <a:prstGeom prst="rightArrow">
              <a:avLst/>
            </a:prstGeom>
            <a:solidFill>
              <a:srgbClr val="8C3123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Notifications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68898" y="2486491"/>
              <a:ext cx="373047" cy="663677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 flipV="1">
              <a:off x="6405101" y="2609797"/>
              <a:ext cx="400146" cy="127946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endCxn id="9" idx="1"/>
            </p:cNvCxnSpPr>
            <p:nvPr/>
          </p:nvCxnSpPr>
          <p:spPr>
            <a:xfrm flipV="1">
              <a:off x="6411670" y="2818330"/>
              <a:ext cx="557228" cy="26746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6405101" y="3437726"/>
              <a:ext cx="563797" cy="8344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1027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670" y="3953712"/>
              <a:ext cx="557227" cy="808678"/>
            </a:xfrm>
            <a:prstGeom prst="rect">
              <a:avLst/>
            </a:prstGeom>
          </p:spPr>
        </p:pic>
        <p:sp>
          <p:nvSpPr>
            <p:cNvPr id="1029" name="Rectangle 1028"/>
            <p:cNvSpPr/>
            <p:nvPr/>
          </p:nvSpPr>
          <p:spPr>
            <a:xfrm>
              <a:off x="6500222" y="4252076"/>
              <a:ext cx="392725" cy="372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r>
                <a:rPr lang="en-US" sz="700" b="1" dirty="0" smtClean="0">
                  <a:solidFill>
                    <a:schemeClr val="accent3">
                      <a:lumMod val="75000"/>
                    </a:schemeClr>
                  </a:solidFill>
                  <a:latin typeface="Comic Sans MS" panose="030F0702030302020204" pitchFamily="66" charset="0"/>
                </a:rPr>
                <a:t>Foo() {</a:t>
              </a:r>
            </a:p>
            <a:p>
              <a:r>
                <a:rPr lang="en-US" sz="700" b="1" dirty="0" smtClean="0">
                  <a:solidFill>
                    <a:schemeClr val="accent3">
                      <a:lumMod val="75000"/>
                    </a:schemeClr>
                  </a:solidFill>
                  <a:latin typeface="Comic Sans MS" panose="030F0702030302020204" pitchFamily="66" charset="0"/>
                </a:rPr>
                <a:t>…</a:t>
              </a:r>
            </a:p>
            <a:p>
              <a:r>
                <a:rPr lang="en-US" sz="700" b="1" dirty="0">
                  <a:solidFill>
                    <a:schemeClr val="accent3">
                      <a:lumMod val="75000"/>
                    </a:schemeClr>
                  </a:solidFill>
                  <a:latin typeface="Comic Sans MS" panose="030F0702030302020204" pitchFamily="66" charset="0"/>
                </a:rPr>
                <a:t>}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73104" y="3848928"/>
              <a:ext cx="365104" cy="272825"/>
            </a:xfrm>
            <a:prstGeom prst="rect">
              <a:avLst/>
            </a:prstGeom>
          </p:spPr>
        </p:pic>
      </p:grpSp>
      <p:pic>
        <p:nvPicPr>
          <p:cNvPr id="25" name="Picture 24" descr="S3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0065" y="76239"/>
            <a:ext cx="981035" cy="9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2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84138"/>
            <a:ext cx="8458200" cy="857250"/>
          </a:xfrm>
        </p:spPr>
        <p:txBody>
          <a:bodyPr/>
          <a:lstStyle/>
          <a:p>
            <a:r>
              <a:rPr lang="en-US" dirty="0" smtClean="0"/>
              <a:t>Types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085850"/>
            <a:ext cx="4191000" cy="2960688"/>
          </a:xfrm>
        </p:spPr>
        <p:txBody>
          <a:bodyPr/>
          <a:lstStyle/>
          <a:p>
            <a:r>
              <a:rPr lang="en-US" dirty="0" smtClean="0"/>
              <a:t>Transactional</a:t>
            </a:r>
          </a:p>
          <a:p>
            <a:pPr lvl="1"/>
            <a:r>
              <a:rPr lang="en-US" dirty="0" smtClean="0"/>
              <a:t>OLTP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Logs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Stream</a:t>
            </a:r>
          </a:p>
          <a:p>
            <a:pPr lvl="1"/>
            <a:r>
              <a:rPr lang="en-US" dirty="0" err="1" smtClean="0"/>
              <a:t>IoT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7046" y="593970"/>
            <a:ext cx="3884247" cy="427599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4818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Server-side </a:t>
            </a:r>
            <a:r>
              <a:rPr lang="en-US" dirty="0"/>
              <a:t>e</a:t>
            </a:r>
            <a:r>
              <a:rPr lang="en-US" dirty="0" smtClean="0"/>
              <a:t>ncryption </a:t>
            </a:r>
            <a:r>
              <a:rPr lang="en-US" dirty="0"/>
              <a:t>o</a:t>
            </a:r>
            <a:r>
              <a:rPr lang="en-US" dirty="0" smtClean="0"/>
              <a:t>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SSE with Amazon S3 managed </a:t>
            </a:r>
            <a:r>
              <a:rPr lang="en-US" sz="2400" dirty="0"/>
              <a:t>k</a:t>
            </a:r>
            <a:r>
              <a:rPr lang="en-US" sz="2400" dirty="0" smtClean="0"/>
              <a:t>eys</a:t>
            </a:r>
          </a:p>
          <a:p>
            <a:pPr lvl="1"/>
            <a:r>
              <a:rPr lang="en-US" sz="1800" dirty="0" smtClean="0"/>
              <a:t>“Check-the-box” to encrypt your data at rest</a:t>
            </a:r>
          </a:p>
          <a:p>
            <a:pPr lvl="1"/>
            <a:endParaRPr lang="en-US" sz="1800" dirty="0" smtClean="0"/>
          </a:p>
          <a:p>
            <a:r>
              <a:rPr lang="en-US" sz="2400" dirty="0" smtClean="0"/>
              <a:t>SSE with customer </a:t>
            </a:r>
            <a:r>
              <a:rPr lang="en-US" sz="2400" dirty="0"/>
              <a:t>p</a:t>
            </a:r>
            <a:r>
              <a:rPr lang="en-US" sz="2400" dirty="0" smtClean="0"/>
              <a:t>rovided </a:t>
            </a:r>
            <a:r>
              <a:rPr lang="en-US" sz="2400" dirty="0"/>
              <a:t>k</a:t>
            </a:r>
            <a:r>
              <a:rPr lang="en-US" sz="2400" dirty="0" smtClean="0"/>
              <a:t>eys</a:t>
            </a:r>
          </a:p>
          <a:p>
            <a:pPr lvl="1"/>
            <a:r>
              <a:rPr lang="en-US" sz="1800" dirty="0" smtClean="0"/>
              <a:t>You manage your encryption keys and provide them for PUTs and GETS</a:t>
            </a:r>
          </a:p>
          <a:p>
            <a:pPr lvl="1"/>
            <a:endParaRPr lang="en-US" sz="1800" dirty="0" smtClean="0"/>
          </a:p>
          <a:p>
            <a:r>
              <a:rPr lang="en-US" sz="2400" dirty="0" smtClean="0"/>
              <a:t>SSE with AWS Key Management Service</a:t>
            </a:r>
          </a:p>
          <a:p>
            <a:pPr lvl="1"/>
            <a:r>
              <a:rPr lang="en-US" sz="1800" dirty="0" smtClean="0"/>
              <a:t>AWS KMS provides central management, permission controls and usage auditing</a:t>
            </a:r>
            <a:endParaRPr lang="en-US" sz="1800" dirty="0"/>
          </a:p>
        </p:txBody>
      </p:sp>
      <p:pic>
        <p:nvPicPr>
          <p:cNvPr id="4" name="Picture 3" descr="S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0065" y="76239"/>
            <a:ext cx="981035" cy="9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0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Protects from accidental overwrites and </a:t>
            </a:r>
            <a:r>
              <a:rPr lang="en-US" sz="2400" dirty="0" smtClean="0"/>
              <a:t>deletes with no performance penalty</a:t>
            </a:r>
            <a:endParaRPr lang="en-US" sz="2400" dirty="0"/>
          </a:p>
          <a:p>
            <a:r>
              <a:rPr lang="en-US" sz="2400" dirty="0" smtClean="0"/>
              <a:t>Generates a new </a:t>
            </a:r>
            <a:r>
              <a:rPr lang="en-US" sz="2400" dirty="0"/>
              <a:t>version </a:t>
            </a:r>
            <a:r>
              <a:rPr lang="en-US" sz="2400" dirty="0" smtClean="0"/>
              <a:t>with every upload</a:t>
            </a:r>
          </a:p>
          <a:p>
            <a:r>
              <a:rPr lang="en-US" sz="2400" dirty="0" smtClean="0"/>
              <a:t>Allows easily retrieval of deleted objects or roll back to previous versions</a:t>
            </a:r>
          </a:p>
          <a:p>
            <a:r>
              <a:rPr lang="en-US" sz="2400" dirty="0" smtClean="0"/>
              <a:t>Three states of an Amazon S3 bucket</a:t>
            </a:r>
          </a:p>
          <a:p>
            <a:pPr lvl="1"/>
            <a:r>
              <a:rPr lang="en-US" sz="1800" dirty="0" smtClean="0"/>
              <a:t>Default – Un-versioned</a:t>
            </a:r>
          </a:p>
          <a:p>
            <a:pPr lvl="1"/>
            <a:r>
              <a:rPr lang="en-US" sz="1800" dirty="0" smtClean="0"/>
              <a:t>Versioning-enabled</a:t>
            </a:r>
          </a:p>
          <a:p>
            <a:pPr lvl="1"/>
            <a:r>
              <a:rPr lang="en-US" sz="1800" dirty="0" smtClean="0"/>
              <a:t>Versioning-suspended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5" name="Picture 4" descr="S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0065" y="76239"/>
            <a:ext cx="981035" cy="9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4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Lifecycle policies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Provides automatic </a:t>
            </a:r>
            <a:r>
              <a:rPr lang="en-US" sz="2400" dirty="0" err="1" smtClean="0"/>
              <a:t>tiering</a:t>
            </a:r>
            <a:r>
              <a:rPr lang="en-US" sz="2400" dirty="0" smtClean="0"/>
              <a:t> to a different </a:t>
            </a:r>
            <a:r>
              <a:rPr lang="en-US" sz="2400" dirty="0"/>
              <a:t>storage </a:t>
            </a:r>
            <a:r>
              <a:rPr lang="en-US" sz="2400" dirty="0" smtClean="0"/>
              <a:t>class and cost </a:t>
            </a:r>
            <a:r>
              <a:rPr lang="en-US" sz="2400" dirty="0"/>
              <a:t>control </a:t>
            </a:r>
            <a:endParaRPr lang="en-US" sz="2400" dirty="0" smtClean="0"/>
          </a:p>
          <a:p>
            <a:r>
              <a:rPr lang="en-US" sz="2400" dirty="0" smtClean="0"/>
              <a:t>Includes two possible actions: </a:t>
            </a:r>
          </a:p>
          <a:p>
            <a:pPr lvl="1"/>
            <a:r>
              <a:rPr lang="en-US" sz="1800" dirty="0" smtClean="0"/>
              <a:t>Transition: archives to </a:t>
            </a:r>
            <a:r>
              <a:rPr lang="en-US" sz="1800" dirty="0"/>
              <a:t>Amazon Glacier </a:t>
            </a:r>
            <a:r>
              <a:rPr lang="en-US" sz="1800" dirty="0" smtClean="0"/>
              <a:t>after a specified amount of time</a:t>
            </a:r>
          </a:p>
          <a:p>
            <a:pPr lvl="1"/>
            <a:r>
              <a:rPr lang="en-US" sz="1800" dirty="0" smtClean="0"/>
              <a:t>Expiration: deletes objects after a specified amount of time</a:t>
            </a:r>
          </a:p>
          <a:p>
            <a:r>
              <a:rPr lang="en-US" sz="2400" dirty="0" smtClean="0"/>
              <a:t>Allows for actions to be combined – archive and then delete</a:t>
            </a:r>
          </a:p>
          <a:p>
            <a:r>
              <a:rPr lang="en-US" sz="2400" dirty="0" smtClean="0"/>
              <a:t>Supports lifecycle control at the prefix level</a:t>
            </a:r>
          </a:p>
        </p:txBody>
      </p:sp>
      <p:pic>
        <p:nvPicPr>
          <p:cNvPr id="5" name="Picture 4" descr="S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0065" y="76239"/>
            <a:ext cx="981035" cy="9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S3 Best Practices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0065" y="76239"/>
            <a:ext cx="981035" cy="9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3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Reduced Redundancy Storage (RRS) for low-cost storage of derivatives or copies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Generate a </a:t>
            </a:r>
            <a:r>
              <a:rPr lang="en-US" sz="2400" dirty="0"/>
              <a:t>r</a:t>
            </a:r>
            <a:r>
              <a:rPr lang="en-US" sz="2400" dirty="0" smtClean="0"/>
              <a:t>andom </a:t>
            </a:r>
            <a:r>
              <a:rPr lang="en-US" sz="2400" dirty="0"/>
              <a:t>hash prefix for </a:t>
            </a:r>
            <a:r>
              <a:rPr lang="en-US" sz="2400" dirty="0" smtClean="0"/>
              <a:t>keys (</a:t>
            </a:r>
            <a:r>
              <a:rPr lang="en-US" sz="2400" dirty="0"/>
              <a:t>&gt;100 TPS</a:t>
            </a:r>
            <a:r>
              <a:rPr lang="en-US" sz="2400" dirty="0" smtClean="0"/>
              <a:t>)</a:t>
            </a:r>
            <a:endParaRPr lang="en-US" sz="800" dirty="0" smtClean="0"/>
          </a:p>
          <a:p>
            <a:pPr marL="0" indent="0">
              <a:buNone/>
            </a:pPr>
            <a:endParaRPr lang="en-US" sz="1050" dirty="0" smtClean="0">
              <a:latin typeface="Consolas"/>
              <a:cs typeface="Consolas"/>
            </a:endParaRPr>
          </a:p>
          <a:p>
            <a:pPr marL="0" indent="0" algn="ctr">
              <a:buNone/>
            </a:pPr>
            <a:r>
              <a:rPr lang="en-US" sz="1600" dirty="0" err="1" smtClean="0">
                <a:latin typeface="Consolas"/>
                <a:cs typeface="Consolas"/>
              </a:rPr>
              <a:t>examplebucket</a:t>
            </a:r>
            <a:r>
              <a:rPr lang="en-US" sz="1600" dirty="0" smtClean="0">
                <a:latin typeface="Consolas"/>
                <a:cs typeface="Consolas"/>
              </a:rPr>
              <a:t>/</a:t>
            </a:r>
            <a:r>
              <a:rPr lang="en-US" sz="1600" dirty="0" smtClean="0">
                <a:solidFill>
                  <a:srgbClr val="FF6600"/>
                </a:solidFill>
                <a:latin typeface="Consolas"/>
                <a:cs typeface="Consolas"/>
              </a:rPr>
              <a:t>232a</a:t>
            </a:r>
            <a:r>
              <a:rPr lang="en-US" sz="1600" dirty="0" smtClean="0">
                <a:latin typeface="Consolas"/>
                <a:cs typeface="Consolas"/>
              </a:rPr>
              <a:t>-2013-26-05-15-00-00/cust1234234/log1.gz</a:t>
            </a:r>
            <a:endParaRPr lang="en-US" sz="1600" dirty="0">
              <a:latin typeface="Consolas"/>
              <a:cs typeface="Consolas"/>
            </a:endParaRPr>
          </a:p>
          <a:p>
            <a:pPr marL="0" indent="0" algn="ctr">
              <a:buNone/>
            </a:pPr>
            <a:r>
              <a:rPr lang="en-US" sz="1600" dirty="0" err="1" smtClean="0">
                <a:latin typeface="Consolas"/>
                <a:cs typeface="Consolas"/>
              </a:rPr>
              <a:t>examplebucket</a:t>
            </a:r>
            <a:r>
              <a:rPr lang="en-US" sz="1600" dirty="0" smtClean="0">
                <a:latin typeface="Consolas"/>
                <a:cs typeface="Consolas"/>
              </a:rPr>
              <a:t>/</a:t>
            </a:r>
            <a:r>
              <a:rPr lang="en-US" sz="1600" dirty="0" smtClean="0">
                <a:solidFill>
                  <a:srgbClr val="FF6600"/>
                </a:solidFill>
                <a:latin typeface="Consolas"/>
                <a:cs typeface="Consolas"/>
              </a:rPr>
              <a:t>7b54</a:t>
            </a:r>
            <a:r>
              <a:rPr lang="en-US" sz="1600" dirty="0" smtClean="0">
                <a:latin typeface="Consolas"/>
                <a:cs typeface="Consolas"/>
              </a:rPr>
              <a:t>-2013-26-05-15-00-00/cust3857422/log2.gz</a:t>
            </a:r>
            <a:endParaRPr lang="en-US" sz="1600" dirty="0">
              <a:latin typeface="Consolas"/>
              <a:cs typeface="Consolas"/>
            </a:endParaRPr>
          </a:p>
          <a:p>
            <a:pPr marL="0" indent="0" algn="ctr">
              <a:buNone/>
            </a:pPr>
            <a:r>
              <a:rPr lang="en-US" sz="1600" dirty="0" err="1" smtClean="0">
                <a:latin typeface="Consolas"/>
                <a:cs typeface="Consolas"/>
              </a:rPr>
              <a:t>examplebucket</a:t>
            </a:r>
            <a:r>
              <a:rPr lang="en-US" sz="1600" dirty="0" smtClean="0">
                <a:latin typeface="Consolas"/>
                <a:cs typeface="Consolas"/>
              </a:rPr>
              <a:t>/</a:t>
            </a:r>
            <a:r>
              <a:rPr lang="en-US" sz="1600" dirty="0" smtClean="0">
                <a:solidFill>
                  <a:srgbClr val="FF6600"/>
                </a:solidFill>
                <a:latin typeface="Consolas"/>
                <a:cs typeface="Consolas"/>
              </a:rPr>
              <a:t>921c</a:t>
            </a:r>
            <a:r>
              <a:rPr lang="en-US" sz="1600" dirty="0" smtClean="0">
                <a:latin typeface="Consolas"/>
                <a:cs typeface="Consolas"/>
              </a:rPr>
              <a:t>-2013-26-05-15-00-00/cust1248473/log3.gz</a:t>
            </a:r>
          </a:p>
          <a:p>
            <a:pPr>
              <a:lnSpc>
                <a:spcPct val="120000"/>
              </a:lnSpc>
            </a:pPr>
            <a:r>
              <a:rPr lang="en-US" sz="2600" dirty="0"/>
              <a:t>Use parallel threads and multipart upload for faster </a:t>
            </a:r>
            <a:r>
              <a:rPr lang="en-US" sz="2600" i="1" dirty="0"/>
              <a:t>writes</a:t>
            </a:r>
          </a:p>
          <a:p>
            <a:pPr>
              <a:lnSpc>
                <a:spcPct val="120000"/>
              </a:lnSpc>
            </a:pPr>
            <a:r>
              <a:rPr lang="en-US" sz="2600" dirty="0"/>
              <a:t>Use parallel threads and range </a:t>
            </a:r>
            <a:r>
              <a:rPr lang="en-US" sz="2600" dirty="0" smtClean="0"/>
              <a:t>GET for </a:t>
            </a:r>
            <a:r>
              <a:rPr lang="en-US" sz="2600" dirty="0"/>
              <a:t>faster </a:t>
            </a:r>
            <a:r>
              <a:rPr lang="en-US" sz="2600" i="1" dirty="0" smtClean="0"/>
              <a:t>reads</a:t>
            </a:r>
            <a:endParaRPr lang="en-US" sz="26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210" y="83269"/>
            <a:ext cx="718805" cy="88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5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>
                <a:solidFill>
                  <a:schemeClr val="tx1">
                    <a:lumMod val="75000"/>
                  </a:schemeClr>
                </a:solidFill>
                <a:latin typeface="+mj-lt"/>
                <a:ea typeface="+mn-ea"/>
                <a:cs typeface="Arial"/>
              </a:rPr>
              <a:t>File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b="0" dirty="0" smtClean="0">
                <a:latin typeface="+mj-lt"/>
              </a:rPr>
              <a:t>Best Practices</a:t>
            </a:r>
            <a:endParaRPr lang="en-US" sz="3600" b="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>
          <a:xfrm>
            <a:off x="336789" y="1084841"/>
            <a:ext cx="6775211" cy="39638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Compress </a:t>
            </a:r>
            <a:r>
              <a:rPr lang="en-US" sz="2400" dirty="0" smtClean="0"/>
              <a:t>data </a:t>
            </a:r>
            <a:r>
              <a:rPr lang="en-US" sz="2400" dirty="0"/>
              <a:t>f</a:t>
            </a:r>
            <a:r>
              <a:rPr lang="en-US" sz="2400" dirty="0" smtClean="0"/>
              <a:t>iles 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Reduces Bandwidth</a:t>
            </a:r>
          </a:p>
          <a:p>
            <a:pPr>
              <a:lnSpc>
                <a:spcPct val="120000"/>
              </a:lnSpc>
            </a:pP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Avoid </a:t>
            </a:r>
            <a:r>
              <a:rPr lang="en-US" sz="2400" dirty="0"/>
              <a:t>s</a:t>
            </a:r>
            <a:r>
              <a:rPr lang="en-US" sz="2400" dirty="0" smtClean="0"/>
              <a:t>mall </a:t>
            </a:r>
            <a:r>
              <a:rPr lang="en-US" sz="2400" dirty="0"/>
              <a:t>files </a:t>
            </a:r>
            <a:endParaRPr lang="en-US" sz="2400" dirty="0" smtClean="0"/>
          </a:p>
          <a:p>
            <a:pPr lvl="1">
              <a:lnSpc>
                <a:spcPct val="120000"/>
              </a:lnSpc>
            </a:pPr>
            <a:r>
              <a:rPr lang="en-US" sz="2100" dirty="0" smtClean="0"/>
              <a:t>Hadoop mappers proportional to number of files</a:t>
            </a:r>
          </a:p>
          <a:p>
            <a:pPr lvl="1">
              <a:lnSpc>
                <a:spcPct val="120000"/>
              </a:lnSpc>
            </a:pPr>
            <a:r>
              <a:rPr lang="en-US" sz="2100" dirty="0" smtClean="0"/>
              <a:t>S3 PUT cost quickly adds up</a:t>
            </a:r>
          </a:p>
          <a:p>
            <a:pPr lvl="1"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210" y="83269"/>
            <a:ext cx="718805" cy="887036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569494"/>
              </p:ext>
            </p:extLst>
          </p:nvPr>
        </p:nvGraphicFramePr>
        <p:xfrm>
          <a:off x="4879515" y="1564542"/>
          <a:ext cx="4000500" cy="13601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07208"/>
                <a:gridCol w="1062892"/>
                <a:gridCol w="953477"/>
                <a:gridCol w="976923"/>
              </a:tblGrid>
              <a:tr h="5029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Algorithm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%</a:t>
                      </a:r>
                      <a:r>
                        <a:rPr lang="en-US" sz="1400" baseline="0" dirty="0" smtClean="0"/>
                        <a:t> Space Remaining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Encoding Speed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Decoding Speed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GZIP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13%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21MB/s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118MB/s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LZO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20%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135MB/s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410MB/s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80" marR="68580" marT="34290" marB="34290"/>
                </a:tc>
              </a:tr>
              <a:tr h="28575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Snappy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22%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172MB/s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409MB/s</a:t>
                      </a:r>
                      <a:endParaRPr lang="en-US" sz="1400" dirty="0">
                        <a:solidFill>
                          <a:srgbClr val="191919"/>
                        </a:solidFill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0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308" y="113055"/>
            <a:ext cx="8205304" cy="857250"/>
          </a:xfrm>
        </p:spPr>
        <p:txBody>
          <a:bodyPr/>
          <a:lstStyle/>
          <a:p>
            <a:r>
              <a:rPr lang="en-US" sz="2800" dirty="0" smtClean="0">
                <a:latin typeface="+mj-lt"/>
              </a:rPr>
              <a:t>Dealing with Small Files</a:t>
            </a:r>
            <a:endParaRPr lang="en-US" sz="2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>
          <a:xfrm>
            <a:off x="522260" y="719016"/>
            <a:ext cx="7840202" cy="2513624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2400" dirty="0" smtClean="0"/>
              <a:t>Use </a:t>
            </a:r>
            <a:r>
              <a:rPr lang="en-US" sz="2400" dirty="0"/>
              <a:t>S3DistCP </a:t>
            </a:r>
            <a:r>
              <a:rPr lang="en-US" sz="2400" dirty="0" smtClean="0"/>
              <a:t>to combine smaller files together</a:t>
            </a:r>
          </a:p>
          <a:p>
            <a:r>
              <a:rPr lang="en-US" sz="2400" dirty="0" smtClean="0"/>
              <a:t>S3DistCP takes a pattern and target path to combine smaller input files to larger ones</a:t>
            </a:r>
          </a:p>
          <a:p>
            <a:pPr marL="457200" lvl="1" indent="0">
              <a:buNone/>
            </a:pPr>
            <a:r>
              <a:rPr lang="en-US" sz="2400" dirty="0"/>
              <a:t>"</a:t>
            </a:r>
            <a:r>
              <a:rPr lang="en-US" sz="2400" i="1" dirty="0">
                <a:solidFill>
                  <a:schemeClr val="tx1"/>
                </a:solidFill>
              </a:rPr>
              <a:t>--</a:t>
            </a:r>
            <a:r>
              <a:rPr lang="en-US" sz="2400" i="1" dirty="0" err="1">
                <a:solidFill>
                  <a:schemeClr val="tx1"/>
                </a:solidFill>
              </a:rPr>
              <a:t>groupBy</a:t>
            </a:r>
            <a:r>
              <a:rPr lang="en-US" sz="2400" dirty="0"/>
              <a:t>,</a:t>
            </a:r>
            <a:r>
              <a:rPr lang="en-US" sz="2400" i="1" dirty="0">
                <a:solidFill>
                  <a:schemeClr val="tx1"/>
                </a:solidFill>
              </a:rPr>
              <a:t>.*XABCD12345678.([0-9]+-[0-9]+-[0-9]+-[0-9</a:t>
            </a:r>
            <a:r>
              <a:rPr lang="en-US" sz="2400" i="1" dirty="0" smtClean="0">
                <a:solidFill>
                  <a:schemeClr val="tx1"/>
                </a:solidFill>
              </a:rPr>
              <a:t>]+).*</a:t>
            </a:r>
            <a:r>
              <a:rPr lang="en-US" sz="2400" dirty="0" smtClean="0"/>
              <a:t>“</a:t>
            </a:r>
          </a:p>
          <a:p>
            <a:r>
              <a:rPr lang="en-US" sz="2400" dirty="0" smtClean="0"/>
              <a:t>Supply a target size and compression codec</a:t>
            </a:r>
          </a:p>
          <a:p>
            <a:pPr marL="457200" lvl="1" indent="0">
              <a:buNone/>
            </a:pPr>
            <a:r>
              <a:rPr lang="en-US" sz="2400" dirty="0"/>
              <a:t>"</a:t>
            </a:r>
            <a:r>
              <a:rPr lang="en-US" sz="2400" i="1" dirty="0">
                <a:solidFill>
                  <a:schemeClr val="tx1"/>
                </a:solidFill>
              </a:rPr>
              <a:t>--targetSize</a:t>
            </a:r>
            <a:r>
              <a:rPr lang="en-US" sz="2400" dirty="0"/>
              <a:t>,</a:t>
            </a:r>
            <a:r>
              <a:rPr lang="en-US" sz="2400" i="1" dirty="0">
                <a:solidFill>
                  <a:schemeClr val="tx1"/>
                </a:solidFill>
              </a:rPr>
              <a:t>128</a:t>
            </a:r>
            <a:r>
              <a:rPr lang="en-US" sz="2400" dirty="0"/>
              <a:t>",“</a:t>
            </a:r>
            <a:r>
              <a:rPr lang="en-US" sz="2400" i="1" dirty="0">
                <a:solidFill>
                  <a:schemeClr val="tx1"/>
                </a:solidFill>
              </a:rPr>
              <a:t>--</a:t>
            </a:r>
            <a:r>
              <a:rPr lang="en-US" sz="2400" i="1" dirty="0" err="1">
                <a:solidFill>
                  <a:schemeClr val="tx1"/>
                </a:solidFill>
              </a:rPr>
              <a:t>outputCodec</a:t>
            </a:r>
            <a:r>
              <a:rPr lang="en-US" sz="2400" dirty="0" err="1"/>
              <a:t>,</a:t>
            </a:r>
            <a:r>
              <a:rPr lang="en-US" sz="2400" i="1" dirty="0" err="1">
                <a:solidFill>
                  <a:schemeClr val="tx1"/>
                </a:solidFill>
              </a:rPr>
              <a:t>lzo</a:t>
            </a:r>
            <a:r>
              <a:rPr lang="en-US" sz="2400" dirty="0" smtClean="0"/>
              <a:t>"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210" y="83269"/>
            <a:ext cx="718805" cy="8870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7107" y="3727482"/>
            <a:ext cx="51698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s3://myawsbucket/cf/XABCD12345678.2012-02-23-01.HLUS3JKx.gz </a:t>
            </a:r>
          </a:p>
          <a:p>
            <a:r>
              <a:rPr lang="en-US" sz="1200" dirty="0"/>
              <a:t>s3://myawsbucket/cf/XABCD12345678.2012-02-23-01.I9CNAZrg.gz </a:t>
            </a:r>
          </a:p>
          <a:p>
            <a:r>
              <a:rPr lang="en-US" sz="1200" dirty="0"/>
              <a:t>s3://myawsbucket/cf/XABCD12345678.2012-02-23-02.YRRwERSA.gz </a:t>
            </a:r>
          </a:p>
          <a:p>
            <a:r>
              <a:rPr lang="en-US" sz="1200" dirty="0"/>
              <a:t>s3://myawsbucket/cf/XABCD12345678.2012-02-23-02.dshVLXFE.gz </a:t>
            </a:r>
          </a:p>
          <a:p>
            <a:r>
              <a:rPr lang="en-US" sz="1200" dirty="0"/>
              <a:t>s3://myawsbucket/cf/XABCD12345678.2012-02-23-02.LpLfuShd.gz</a:t>
            </a:r>
          </a:p>
        </p:txBody>
      </p:sp>
      <p:sp>
        <p:nvSpPr>
          <p:cNvPr id="9" name="Rectangle 8"/>
          <p:cNvSpPr/>
          <p:nvPr/>
        </p:nvSpPr>
        <p:spPr>
          <a:xfrm>
            <a:off x="5537200" y="3912147"/>
            <a:ext cx="34799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s3://myawsbucket/cf1/2012-02-23-01.lzo </a:t>
            </a:r>
          </a:p>
          <a:p>
            <a:r>
              <a:rPr lang="en-US" sz="1400" dirty="0"/>
              <a:t>s3://myawsbucket/cf1/2012-02-23-02.lzo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142523" y="4118708"/>
            <a:ext cx="328246" cy="20320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9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5867400" y="1120088"/>
            <a:ext cx="3200400" cy="3581400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1174184" y="2247380"/>
            <a:ext cx="5512366" cy="2000770"/>
          </a:xfrm>
          <a:custGeom>
            <a:avLst/>
            <a:gdLst>
              <a:gd name="connsiteX0" fmla="*/ 0 w 5048223"/>
              <a:gd name="connsiteY0" fmla="*/ 934228 h 2417500"/>
              <a:gd name="connsiteX1" fmla="*/ 934079 w 5048223"/>
              <a:gd name="connsiteY1" fmla="*/ 1847462 h 2417500"/>
              <a:gd name="connsiteX2" fmla="*/ 2466388 w 5048223"/>
              <a:gd name="connsiteY2" fmla="*/ 2393303 h 2417500"/>
              <a:gd name="connsiteX3" fmla="*/ 3746810 w 5048223"/>
              <a:gd name="connsiteY3" fmla="*/ 1060191 h 2417500"/>
              <a:gd name="connsiteX4" fmla="*/ 5048223 w 5048223"/>
              <a:gd name="connsiteY4" fmla="*/ 0 h 2417500"/>
              <a:gd name="connsiteX0" fmla="*/ 0 w 5048223"/>
              <a:gd name="connsiteY0" fmla="*/ 934228 h 2393496"/>
              <a:gd name="connsiteX1" fmla="*/ 934079 w 5048223"/>
              <a:gd name="connsiteY1" fmla="*/ 1847462 h 2393496"/>
              <a:gd name="connsiteX2" fmla="*/ 2466388 w 5048223"/>
              <a:gd name="connsiteY2" fmla="*/ 2393303 h 2393496"/>
              <a:gd name="connsiteX3" fmla="*/ 3746810 w 5048223"/>
              <a:gd name="connsiteY3" fmla="*/ 1060191 h 2393496"/>
              <a:gd name="connsiteX4" fmla="*/ 5048223 w 5048223"/>
              <a:gd name="connsiteY4" fmla="*/ 0 h 2393496"/>
              <a:gd name="connsiteX0" fmla="*/ 0 w 5048223"/>
              <a:gd name="connsiteY0" fmla="*/ 934228 h 2402149"/>
              <a:gd name="connsiteX1" fmla="*/ 1175470 w 5048223"/>
              <a:gd name="connsiteY1" fmla="*/ 1606032 h 2402149"/>
              <a:gd name="connsiteX2" fmla="*/ 2466388 w 5048223"/>
              <a:gd name="connsiteY2" fmla="*/ 2393303 h 2402149"/>
              <a:gd name="connsiteX3" fmla="*/ 3746810 w 5048223"/>
              <a:gd name="connsiteY3" fmla="*/ 1060191 h 2402149"/>
              <a:gd name="connsiteX4" fmla="*/ 5048223 w 5048223"/>
              <a:gd name="connsiteY4" fmla="*/ 0 h 2402149"/>
              <a:gd name="connsiteX0" fmla="*/ 0 w 5048223"/>
              <a:gd name="connsiteY0" fmla="*/ 934228 h 2411096"/>
              <a:gd name="connsiteX1" fmla="*/ 1175470 w 5048223"/>
              <a:gd name="connsiteY1" fmla="*/ 1606032 h 2411096"/>
              <a:gd name="connsiteX2" fmla="*/ 2466388 w 5048223"/>
              <a:gd name="connsiteY2" fmla="*/ 2393303 h 2411096"/>
              <a:gd name="connsiteX3" fmla="*/ 3746810 w 5048223"/>
              <a:gd name="connsiteY3" fmla="*/ 1060191 h 2411096"/>
              <a:gd name="connsiteX4" fmla="*/ 5048223 w 5048223"/>
              <a:gd name="connsiteY4" fmla="*/ 0 h 2411096"/>
              <a:gd name="connsiteX0" fmla="*/ 0 w 5048223"/>
              <a:gd name="connsiteY0" fmla="*/ 934228 h 2411096"/>
              <a:gd name="connsiteX1" fmla="*/ 1175470 w 5048223"/>
              <a:gd name="connsiteY1" fmla="*/ 1606032 h 2411096"/>
              <a:gd name="connsiteX2" fmla="*/ 2466388 w 5048223"/>
              <a:gd name="connsiteY2" fmla="*/ 2393303 h 2411096"/>
              <a:gd name="connsiteX3" fmla="*/ 3746810 w 5048223"/>
              <a:gd name="connsiteY3" fmla="*/ 1060191 h 2411096"/>
              <a:gd name="connsiteX4" fmla="*/ 5048223 w 5048223"/>
              <a:gd name="connsiteY4" fmla="*/ 0 h 2411096"/>
              <a:gd name="connsiteX0" fmla="*/ 848 w 5049071"/>
              <a:gd name="connsiteY0" fmla="*/ 934228 h 2411096"/>
              <a:gd name="connsiteX1" fmla="*/ 1176318 w 5049071"/>
              <a:gd name="connsiteY1" fmla="*/ 1606032 h 2411096"/>
              <a:gd name="connsiteX2" fmla="*/ 2467236 w 5049071"/>
              <a:gd name="connsiteY2" fmla="*/ 2393303 h 2411096"/>
              <a:gd name="connsiteX3" fmla="*/ 3747658 w 5049071"/>
              <a:gd name="connsiteY3" fmla="*/ 1060191 h 2411096"/>
              <a:gd name="connsiteX4" fmla="*/ 5049071 w 5049071"/>
              <a:gd name="connsiteY4" fmla="*/ 0 h 2411096"/>
              <a:gd name="connsiteX0" fmla="*/ 848 w 5017585"/>
              <a:gd name="connsiteY0" fmla="*/ 734787 h 2211655"/>
              <a:gd name="connsiteX1" fmla="*/ 1176318 w 5017585"/>
              <a:gd name="connsiteY1" fmla="*/ 1406591 h 2211655"/>
              <a:gd name="connsiteX2" fmla="*/ 2467236 w 5017585"/>
              <a:gd name="connsiteY2" fmla="*/ 2193862 h 2211655"/>
              <a:gd name="connsiteX3" fmla="*/ 3747658 w 5017585"/>
              <a:gd name="connsiteY3" fmla="*/ 860750 h 2211655"/>
              <a:gd name="connsiteX4" fmla="*/ 5017585 w 5017585"/>
              <a:gd name="connsiteY4" fmla="*/ 0 h 2211655"/>
              <a:gd name="connsiteX0" fmla="*/ 848 w 5017585"/>
              <a:gd name="connsiteY0" fmla="*/ 734787 h 2199420"/>
              <a:gd name="connsiteX1" fmla="*/ 1176318 w 5017585"/>
              <a:gd name="connsiteY1" fmla="*/ 1406591 h 2199420"/>
              <a:gd name="connsiteX2" fmla="*/ 2467236 w 5017585"/>
              <a:gd name="connsiteY2" fmla="*/ 2193862 h 2199420"/>
              <a:gd name="connsiteX3" fmla="*/ 3884097 w 5017585"/>
              <a:gd name="connsiteY3" fmla="*/ 1144168 h 2199420"/>
              <a:gd name="connsiteX4" fmla="*/ 5017585 w 5017585"/>
              <a:gd name="connsiteY4" fmla="*/ 0 h 2199420"/>
              <a:gd name="connsiteX0" fmla="*/ 848 w 5017585"/>
              <a:gd name="connsiteY0" fmla="*/ 734787 h 2199420"/>
              <a:gd name="connsiteX1" fmla="*/ 1176318 w 5017585"/>
              <a:gd name="connsiteY1" fmla="*/ 1406591 h 2199420"/>
              <a:gd name="connsiteX2" fmla="*/ 2467236 w 5017585"/>
              <a:gd name="connsiteY2" fmla="*/ 2193862 h 2199420"/>
              <a:gd name="connsiteX3" fmla="*/ 3884097 w 5017585"/>
              <a:gd name="connsiteY3" fmla="*/ 1144168 h 2199420"/>
              <a:gd name="connsiteX4" fmla="*/ 5017585 w 5017585"/>
              <a:gd name="connsiteY4" fmla="*/ 0 h 2199420"/>
              <a:gd name="connsiteX0" fmla="*/ 848 w 5017585"/>
              <a:gd name="connsiteY0" fmla="*/ 661308 h 2125941"/>
              <a:gd name="connsiteX1" fmla="*/ 1176318 w 5017585"/>
              <a:gd name="connsiteY1" fmla="*/ 1333112 h 2125941"/>
              <a:gd name="connsiteX2" fmla="*/ 2467236 w 5017585"/>
              <a:gd name="connsiteY2" fmla="*/ 2120383 h 2125941"/>
              <a:gd name="connsiteX3" fmla="*/ 3884097 w 5017585"/>
              <a:gd name="connsiteY3" fmla="*/ 1070689 h 2125941"/>
              <a:gd name="connsiteX4" fmla="*/ 5017585 w 5017585"/>
              <a:gd name="connsiteY4" fmla="*/ 0 h 2125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7585" h="2125941">
                <a:moveTo>
                  <a:pt x="848" y="661308"/>
                </a:moveTo>
                <a:cubicBezTo>
                  <a:pt x="-31512" y="649936"/>
                  <a:pt x="870206" y="712044"/>
                  <a:pt x="1176318" y="1333112"/>
                </a:cubicBezTo>
                <a:cubicBezTo>
                  <a:pt x="1482430" y="1954180"/>
                  <a:pt x="2015940" y="2164120"/>
                  <a:pt x="2467236" y="2120383"/>
                </a:cubicBezTo>
                <a:cubicBezTo>
                  <a:pt x="2918533" y="2076646"/>
                  <a:pt x="3459039" y="1424086"/>
                  <a:pt x="3884097" y="1070689"/>
                </a:cubicBezTo>
                <a:cubicBezTo>
                  <a:pt x="4309155" y="717292"/>
                  <a:pt x="5017585" y="0"/>
                  <a:pt x="5017585" y="0"/>
                </a:cubicBezTo>
              </a:path>
            </a:pathLst>
          </a:custGeom>
          <a:ln w="38100" cmpd="sng"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>
              <a:latin typeface="Arial"/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1112061" y="1665291"/>
            <a:ext cx="5517339" cy="965967"/>
          </a:xfrm>
          <a:custGeom>
            <a:avLst/>
            <a:gdLst>
              <a:gd name="connsiteX0" fmla="*/ 0 w 5069213"/>
              <a:gd name="connsiteY0" fmla="*/ 965967 h 965967"/>
              <a:gd name="connsiteX1" fmla="*/ 955069 w 5069213"/>
              <a:gd name="connsiteY1" fmla="*/ 315157 h 965967"/>
              <a:gd name="connsiteX2" fmla="*/ 2508368 w 5069213"/>
              <a:gd name="connsiteY2" fmla="*/ 249 h 965967"/>
              <a:gd name="connsiteX3" fmla="*/ 4082658 w 5069213"/>
              <a:gd name="connsiteY3" fmla="*/ 262673 h 965967"/>
              <a:gd name="connsiteX4" fmla="*/ 5069213 w 5069213"/>
              <a:gd name="connsiteY4" fmla="*/ 283666 h 965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69213" h="965967">
                <a:moveTo>
                  <a:pt x="0" y="965967"/>
                </a:moveTo>
                <a:cubicBezTo>
                  <a:pt x="268504" y="721038"/>
                  <a:pt x="537008" y="476110"/>
                  <a:pt x="955069" y="315157"/>
                </a:cubicBezTo>
                <a:cubicBezTo>
                  <a:pt x="1373130" y="154204"/>
                  <a:pt x="1987103" y="8996"/>
                  <a:pt x="2508368" y="249"/>
                </a:cubicBezTo>
                <a:cubicBezTo>
                  <a:pt x="3029633" y="-8498"/>
                  <a:pt x="3655851" y="215437"/>
                  <a:pt x="4082658" y="262673"/>
                </a:cubicBezTo>
                <a:cubicBezTo>
                  <a:pt x="4509465" y="309909"/>
                  <a:pt x="5069213" y="283666"/>
                  <a:pt x="5069213" y="283666"/>
                </a:cubicBezTo>
              </a:path>
            </a:pathLst>
          </a:custGeom>
          <a:ln w="38100" cmpd="sng"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>
              <a:latin typeface="Arial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1154041" y="2096281"/>
            <a:ext cx="5532509" cy="760804"/>
          </a:xfrm>
          <a:custGeom>
            <a:avLst/>
            <a:gdLst>
              <a:gd name="connsiteX0" fmla="*/ 0 w 5027232"/>
              <a:gd name="connsiteY0" fmla="*/ 818761 h 839517"/>
              <a:gd name="connsiteX1" fmla="*/ 2497873 w 5027232"/>
              <a:gd name="connsiteY1" fmla="*/ 787270 h 839517"/>
              <a:gd name="connsiteX2" fmla="*/ 3935724 w 5027232"/>
              <a:gd name="connsiteY2" fmla="*/ 367393 h 839517"/>
              <a:gd name="connsiteX3" fmla="*/ 5027232 w 5027232"/>
              <a:gd name="connsiteY3" fmla="*/ 0 h 839517"/>
              <a:gd name="connsiteX0" fmla="*/ 0 w 5006241"/>
              <a:gd name="connsiteY0" fmla="*/ 682301 h 703057"/>
              <a:gd name="connsiteX1" fmla="*/ 2497873 w 5006241"/>
              <a:gd name="connsiteY1" fmla="*/ 650810 h 703057"/>
              <a:gd name="connsiteX2" fmla="*/ 3935724 w 5006241"/>
              <a:gd name="connsiteY2" fmla="*/ 230933 h 703057"/>
              <a:gd name="connsiteX3" fmla="*/ 5006241 w 5006241"/>
              <a:gd name="connsiteY3" fmla="*/ 0 h 703057"/>
              <a:gd name="connsiteX0" fmla="*/ 0 w 5006241"/>
              <a:gd name="connsiteY0" fmla="*/ 682301 h 703057"/>
              <a:gd name="connsiteX1" fmla="*/ 2497873 w 5006241"/>
              <a:gd name="connsiteY1" fmla="*/ 650810 h 703057"/>
              <a:gd name="connsiteX2" fmla="*/ 3935724 w 5006241"/>
              <a:gd name="connsiteY2" fmla="*/ 230933 h 703057"/>
              <a:gd name="connsiteX3" fmla="*/ 5006241 w 5006241"/>
              <a:gd name="connsiteY3" fmla="*/ 0 h 703057"/>
              <a:gd name="connsiteX0" fmla="*/ 0 w 5006241"/>
              <a:gd name="connsiteY0" fmla="*/ 682301 h 703057"/>
              <a:gd name="connsiteX1" fmla="*/ 2497873 w 5006241"/>
              <a:gd name="connsiteY1" fmla="*/ 650810 h 703057"/>
              <a:gd name="connsiteX2" fmla="*/ 3935724 w 5006241"/>
              <a:gd name="connsiteY2" fmla="*/ 230933 h 703057"/>
              <a:gd name="connsiteX3" fmla="*/ 3820278 w 5006241"/>
              <a:gd name="connsiteY3" fmla="*/ 230933 h 703057"/>
              <a:gd name="connsiteX4" fmla="*/ 5006241 w 5006241"/>
              <a:gd name="connsiteY4" fmla="*/ 0 h 703057"/>
              <a:gd name="connsiteX0" fmla="*/ 0 w 5006241"/>
              <a:gd name="connsiteY0" fmla="*/ 682301 h 687692"/>
              <a:gd name="connsiteX1" fmla="*/ 2497873 w 5006241"/>
              <a:gd name="connsiteY1" fmla="*/ 650810 h 687692"/>
              <a:gd name="connsiteX2" fmla="*/ 3935724 w 5006241"/>
              <a:gd name="connsiteY2" fmla="*/ 230933 h 687692"/>
              <a:gd name="connsiteX3" fmla="*/ 3820278 w 5006241"/>
              <a:gd name="connsiteY3" fmla="*/ 230933 h 687692"/>
              <a:gd name="connsiteX4" fmla="*/ 5006241 w 5006241"/>
              <a:gd name="connsiteY4" fmla="*/ 0 h 687692"/>
              <a:gd name="connsiteX0" fmla="*/ 0 w 5006241"/>
              <a:gd name="connsiteY0" fmla="*/ 682301 h 687692"/>
              <a:gd name="connsiteX1" fmla="*/ 2497873 w 5006241"/>
              <a:gd name="connsiteY1" fmla="*/ 650810 h 687692"/>
              <a:gd name="connsiteX2" fmla="*/ 3935724 w 5006241"/>
              <a:gd name="connsiteY2" fmla="*/ 230933 h 687692"/>
              <a:gd name="connsiteX3" fmla="*/ 5006241 w 5006241"/>
              <a:gd name="connsiteY3" fmla="*/ 0 h 687692"/>
              <a:gd name="connsiteX0" fmla="*/ 0 w 5006241"/>
              <a:gd name="connsiteY0" fmla="*/ 682301 h 687692"/>
              <a:gd name="connsiteX1" fmla="*/ 2497873 w 5006241"/>
              <a:gd name="connsiteY1" fmla="*/ 650810 h 687692"/>
              <a:gd name="connsiteX2" fmla="*/ 3935724 w 5006241"/>
              <a:gd name="connsiteY2" fmla="*/ 230933 h 687692"/>
              <a:gd name="connsiteX3" fmla="*/ 5006241 w 5006241"/>
              <a:gd name="connsiteY3" fmla="*/ 0 h 68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6241" h="687692">
                <a:moveTo>
                  <a:pt x="0" y="682301"/>
                </a:moveTo>
                <a:cubicBezTo>
                  <a:pt x="920959" y="704169"/>
                  <a:pt x="1653004" y="652560"/>
                  <a:pt x="2497873" y="650810"/>
                </a:cubicBezTo>
                <a:cubicBezTo>
                  <a:pt x="3342742" y="649060"/>
                  <a:pt x="3349739" y="360395"/>
                  <a:pt x="3935724" y="230933"/>
                </a:cubicBezTo>
                <a:lnTo>
                  <a:pt x="5006241" y="0"/>
                </a:lnTo>
              </a:path>
            </a:pathLst>
          </a:custGeom>
          <a:ln w="38100" cmpd="sng"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Transferring data into Amazon S3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2819400" y="3790950"/>
            <a:ext cx="1233424" cy="1099951"/>
            <a:chOff x="5811341" y="1307731"/>
            <a:chExt cx="1233424" cy="1099951"/>
          </a:xfrm>
        </p:grpSpPr>
        <p:pic>
          <p:nvPicPr>
            <p:cNvPr id="5" name="Picture 4" descr="AWS-Import-Export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2293" y="1307731"/>
              <a:ext cx="731520" cy="73152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11341" y="2038350"/>
              <a:ext cx="123342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  <a:cs typeface="Arial"/>
                </a:rPr>
                <a:t>AWS Import/ Export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714480" y="2484365"/>
            <a:ext cx="1443264" cy="987623"/>
            <a:chOff x="3225528" y="2526030"/>
            <a:chExt cx="1443264" cy="987623"/>
          </a:xfrm>
        </p:grpSpPr>
        <p:pic>
          <p:nvPicPr>
            <p:cNvPr id="7" name="Picture 6" descr="Direct-Connect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400" y="2526030"/>
              <a:ext cx="731520" cy="731520"/>
            </a:xfrm>
            <a:prstGeom prst="rect">
              <a:avLst/>
            </a:prstGeom>
          </p:spPr>
        </p:pic>
        <p:sp>
          <p:nvSpPr>
            <p:cNvPr id="8" name="TextBox 39"/>
            <p:cNvSpPr txBox="1">
              <a:spLocks noChangeArrowheads="1"/>
            </p:cNvSpPr>
            <p:nvPr/>
          </p:nvSpPr>
          <p:spPr bwMode="auto">
            <a:xfrm>
              <a:off x="3225528" y="3328987"/>
              <a:ext cx="144326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  <a:ea typeface="Arial"/>
                  <a:cs typeface="Arial"/>
                </a:rPr>
                <a:t>AWS Direct Connect</a:t>
              </a:r>
              <a:endParaRPr lang="en-US" sz="1200" dirty="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040574" y="1272488"/>
            <a:ext cx="791076" cy="838200"/>
            <a:chOff x="4528774" y="2108857"/>
            <a:chExt cx="791076" cy="838200"/>
          </a:xfrm>
        </p:grpSpPr>
        <p:pic>
          <p:nvPicPr>
            <p:cNvPr id="9" name="Picture 8" descr="Internet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552" y="2108857"/>
              <a:ext cx="731520" cy="7315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528774" y="2762391"/>
              <a:ext cx="79107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</a:rPr>
                <a:t>Internet</a:t>
              </a:r>
              <a:endParaRPr lang="en-US" sz="1200" dirty="0">
                <a:latin typeface="Arial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874812" y="1407267"/>
            <a:ext cx="1037288" cy="946666"/>
            <a:chOff x="6186472" y="1944529"/>
            <a:chExt cx="1037288" cy="946666"/>
          </a:xfrm>
        </p:grpSpPr>
        <p:pic>
          <p:nvPicPr>
            <p:cNvPr id="11" name="Picture 10" descr="S3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9356" y="1944529"/>
              <a:ext cx="731520" cy="73152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186472" y="2706529"/>
              <a:ext cx="103728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  <a:cs typeface="Arial"/>
                </a:rPr>
                <a:t>Amazon S3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672263" y="4393711"/>
            <a:ext cx="15573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100" dirty="0" smtClean="0">
                <a:latin typeface="Arial"/>
                <a:ea typeface="Arial"/>
                <a:cs typeface="Arial"/>
              </a:rPr>
              <a:t>AWS Region</a:t>
            </a:r>
            <a:endParaRPr lang="en-US" sz="1100" dirty="0">
              <a:latin typeface="Arial"/>
              <a:ea typeface="Arial"/>
              <a:cs typeface="Arial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6200" y="2491688"/>
            <a:ext cx="1331343" cy="1065101"/>
            <a:chOff x="421256" y="1885950"/>
            <a:chExt cx="1331343" cy="1065101"/>
          </a:xfrm>
        </p:grpSpPr>
        <p:sp>
          <p:nvSpPr>
            <p:cNvPr id="21" name="TextBox 20"/>
            <p:cNvSpPr txBox="1"/>
            <p:nvPr/>
          </p:nvSpPr>
          <p:spPr>
            <a:xfrm>
              <a:off x="421256" y="2581719"/>
              <a:ext cx="133134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</a:rPr>
                <a:t>Corporate Data Center</a:t>
              </a:r>
              <a:endParaRPr lang="en-US" sz="1200" dirty="0">
                <a:latin typeface="Arial"/>
              </a:endParaRPr>
            </a:p>
          </p:txBody>
        </p:sp>
        <p:pic>
          <p:nvPicPr>
            <p:cNvPr id="22" name="Picture 21" descr="Corporate-Data-Center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167" y="1885950"/>
              <a:ext cx="731520" cy="73152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7036547" y="2931267"/>
            <a:ext cx="836706" cy="1131332"/>
            <a:chOff x="6348207" y="3351372"/>
            <a:chExt cx="836706" cy="1131332"/>
          </a:xfrm>
        </p:grpSpPr>
        <p:pic>
          <p:nvPicPr>
            <p:cNvPr id="30" name="Picture 29" descr="EC2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3351372"/>
              <a:ext cx="731520" cy="731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348207" y="4113372"/>
              <a:ext cx="83670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</a:rPr>
                <a:t>Amazon EC2</a:t>
              </a:r>
              <a:endParaRPr lang="en-US" sz="1200" dirty="0">
                <a:latin typeface="Arial"/>
              </a:endParaRPr>
            </a:p>
          </p:txBody>
        </p:sp>
      </p:grpSp>
      <p:pic>
        <p:nvPicPr>
          <p:cNvPr id="18" name="Picture 17" descr="AWS-Cloud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896" y="739088"/>
            <a:ext cx="603504" cy="603504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616700" y="2644088"/>
            <a:ext cx="1689100" cy="1657350"/>
            <a:chOff x="2549525" y="760413"/>
            <a:chExt cx="1689100" cy="1733550"/>
          </a:xfrm>
        </p:grpSpPr>
        <p:sp>
          <p:nvSpPr>
            <p:cNvPr id="38" name="Rounded Rectangle 37"/>
            <p:cNvSpPr/>
            <p:nvPr/>
          </p:nvSpPr>
          <p:spPr>
            <a:xfrm>
              <a:off x="2549525" y="760413"/>
              <a:ext cx="1689100" cy="1733550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9" name="TextBox 32"/>
            <p:cNvSpPr txBox="1">
              <a:spLocks noChangeArrowheads="1"/>
            </p:cNvSpPr>
            <p:nvPr/>
          </p:nvSpPr>
          <p:spPr bwMode="auto">
            <a:xfrm>
              <a:off x="2619375" y="2251075"/>
              <a:ext cx="1557338" cy="209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F7981F"/>
                  </a:solidFill>
                  <a:latin typeface="Arial"/>
                  <a:ea typeface="Arial"/>
                  <a:cs typeface="Arial"/>
                </a:rPr>
                <a:t>Availability Zone</a:t>
              </a:r>
            </a:p>
          </p:txBody>
        </p:sp>
      </p:grpSp>
      <p:sp>
        <p:nvSpPr>
          <p:cNvPr id="68" name="Freeform 67"/>
          <p:cNvSpPr/>
          <p:nvPr/>
        </p:nvSpPr>
        <p:spPr>
          <a:xfrm>
            <a:off x="7877685" y="1729687"/>
            <a:ext cx="339215" cy="1354883"/>
          </a:xfrm>
          <a:custGeom>
            <a:avLst/>
            <a:gdLst>
              <a:gd name="connsiteX0" fmla="*/ 0 w 524781"/>
              <a:gd name="connsiteY0" fmla="*/ 1543050 h 1543050"/>
              <a:gd name="connsiteX1" fmla="*/ 524763 w 524781"/>
              <a:gd name="connsiteY1" fmla="*/ 367393 h 1543050"/>
              <a:gd name="connsiteX2" fmla="*/ 20991 w 524781"/>
              <a:gd name="connsiteY2" fmla="*/ 0 h 1543050"/>
              <a:gd name="connsiteX0" fmla="*/ 0 w 545771"/>
              <a:gd name="connsiteY0" fmla="*/ 1543050 h 1543050"/>
              <a:gd name="connsiteX1" fmla="*/ 545754 w 545771"/>
              <a:gd name="connsiteY1" fmla="*/ 692798 h 1543050"/>
              <a:gd name="connsiteX2" fmla="*/ 20991 w 545771"/>
              <a:gd name="connsiteY2" fmla="*/ 0 h 1543050"/>
              <a:gd name="connsiteX0" fmla="*/ 199 w 545970"/>
              <a:gd name="connsiteY0" fmla="*/ 1543050 h 1543050"/>
              <a:gd name="connsiteX1" fmla="*/ 545953 w 545970"/>
              <a:gd name="connsiteY1" fmla="*/ 692798 h 1543050"/>
              <a:gd name="connsiteX2" fmla="*/ 21190 w 545970"/>
              <a:gd name="connsiteY2" fmla="*/ 0 h 1543050"/>
              <a:gd name="connsiteX0" fmla="*/ 197 w 546015"/>
              <a:gd name="connsiteY0" fmla="*/ 1543050 h 1543050"/>
              <a:gd name="connsiteX1" fmla="*/ 545951 w 546015"/>
              <a:gd name="connsiteY1" fmla="*/ 692798 h 1543050"/>
              <a:gd name="connsiteX2" fmla="*/ 21188 w 546015"/>
              <a:gd name="connsiteY2" fmla="*/ 0 h 1543050"/>
              <a:gd name="connsiteX0" fmla="*/ 197 w 546746"/>
              <a:gd name="connsiteY0" fmla="*/ 1543050 h 1543050"/>
              <a:gd name="connsiteX1" fmla="*/ 545951 w 546746"/>
              <a:gd name="connsiteY1" fmla="*/ 692798 h 1543050"/>
              <a:gd name="connsiteX2" fmla="*/ 21188 w 546746"/>
              <a:gd name="connsiteY2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746" h="1543050">
                <a:moveTo>
                  <a:pt x="197" y="1543050"/>
                </a:moveTo>
                <a:cubicBezTo>
                  <a:pt x="-12048" y="1535178"/>
                  <a:pt x="552948" y="1138918"/>
                  <a:pt x="545951" y="692798"/>
                </a:cubicBezTo>
                <a:cubicBezTo>
                  <a:pt x="570440" y="309660"/>
                  <a:pt x="21188" y="0"/>
                  <a:pt x="21188" y="0"/>
                </a:cubicBezTo>
              </a:path>
            </a:pathLst>
          </a:custGeom>
          <a:ln w="38100" cmpd="sng"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343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AWS partners for data transfer to Amazon S3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74227"/>
            <a:ext cx="1905000" cy="6594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05150"/>
            <a:ext cx="19050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62150"/>
            <a:ext cx="2413000" cy="5663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3181350"/>
            <a:ext cx="4089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8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Big Data Blog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42898" y="1028700"/>
            <a:ext cx="8458201" cy="3771901"/>
          </a:xfrm>
        </p:spPr>
        <p:txBody>
          <a:bodyPr/>
          <a:lstStyle/>
          <a:p>
            <a:r>
              <a:rPr lang="en-US" b="1" dirty="0">
                <a:hlinkClick r:id="rId3"/>
              </a:rPr>
              <a:t>Using AWS for Multi-instance, Multi-part Uploads</a:t>
            </a:r>
            <a:endParaRPr lang="en-US" b="1" dirty="0"/>
          </a:p>
          <a:p>
            <a:r>
              <a:rPr lang="en-US" b="1" dirty="0">
                <a:hlinkClick r:id="rId4"/>
              </a:rPr>
              <a:t>Moving Big Data into the Cloud with Tsunami UDP</a:t>
            </a:r>
            <a:endParaRPr lang="en-US" b="1" dirty="0"/>
          </a:p>
          <a:p>
            <a:r>
              <a:rPr lang="en-US" b="1" dirty="0">
                <a:hlinkClick r:id="rId5"/>
              </a:rPr>
              <a:t>Moving Big Data Into The Cloud with </a:t>
            </a:r>
            <a:r>
              <a:rPr lang="en-US" b="1" dirty="0" err="1">
                <a:hlinkClick r:id="rId5"/>
              </a:rPr>
              <a:t>ExpeDat</a:t>
            </a:r>
            <a:r>
              <a:rPr lang="en-US" b="1" dirty="0">
                <a:hlinkClick r:id="rId5"/>
              </a:rPr>
              <a:t> Gateway for Amazon S3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1210" y="83269"/>
            <a:ext cx="718805" cy="88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6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" y="0"/>
            <a:ext cx="9141293" cy="51435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3" name="Group 2"/>
          <p:cNvGrpSpPr/>
          <p:nvPr/>
        </p:nvGrpSpPr>
        <p:grpSpPr>
          <a:xfrm>
            <a:off x="3968727" y="1049883"/>
            <a:ext cx="1326232" cy="3318917"/>
            <a:chOff x="3968727" y="1049883"/>
            <a:chExt cx="1326232" cy="3318917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4019244" y="1254354"/>
              <a:ext cx="1152502" cy="149265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V="1">
              <a:off x="4025923" y="1049883"/>
              <a:ext cx="1269036" cy="2044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4004004" y="1336888"/>
              <a:ext cx="1289333" cy="25809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968727" y="1336888"/>
              <a:ext cx="1324610" cy="30319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997325" y="1254354"/>
            <a:ext cx="1339850" cy="2760885"/>
            <a:chOff x="3997325" y="1254354"/>
            <a:chExt cx="1339850" cy="2760885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3997325" y="3177039"/>
              <a:ext cx="1267414" cy="8382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4012565" y="2816619"/>
              <a:ext cx="1052830" cy="36042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4019244" y="1742033"/>
              <a:ext cx="1317931" cy="143500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012565" y="1254354"/>
              <a:ext cx="1324610" cy="192268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968727" y="2996829"/>
            <a:ext cx="1324610" cy="1454521"/>
            <a:chOff x="3968727" y="2996829"/>
            <a:chExt cx="1324610" cy="1454521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3997325" y="4171950"/>
              <a:ext cx="1267414" cy="2794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3968727" y="3593193"/>
              <a:ext cx="1324610" cy="5943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4025923" y="4098472"/>
              <a:ext cx="1238816" cy="89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4025923" y="2996829"/>
              <a:ext cx="1145823" cy="11016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36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3361593" y="2872238"/>
            <a:ext cx="3820745" cy="200804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Amazon Kinesis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71450"/>
            <a:ext cx="8458200" cy="857250"/>
          </a:xfrm>
        </p:spPr>
        <p:txBody>
          <a:bodyPr/>
          <a:lstStyle/>
          <a:p>
            <a:r>
              <a:rPr lang="en-US" sz="4400" dirty="0"/>
              <a:t>Why </a:t>
            </a:r>
            <a:r>
              <a:rPr lang="en-US" sz="4400" dirty="0" smtClean="0"/>
              <a:t>Stream Storage?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085850"/>
            <a:ext cx="4191000" cy="1238250"/>
          </a:xfrm>
        </p:spPr>
        <p:txBody>
          <a:bodyPr/>
          <a:lstStyle/>
          <a:p>
            <a:r>
              <a:rPr lang="en-US" sz="2400" dirty="0" smtClean="0"/>
              <a:t>Decouple producers &amp; consumers</a:t>
            </a:r>
          </a:p>
          <a:p>
            <a:r>
              <a:rPr lang="en-US" sz="2400" dirty="0" smtClean="0"/>
              <a:t>Temporary buffer</a:t>
            </a:r>
            <a:endParaRPr lang="en-US" sz="2400" dirty="0"/>
          </a:p>
          <a:p>
            <a:endParaRPr lang="en-US" sz="24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953000" y="1062038"/>
            <a:ext cx="4191000" cy="1530350"/>
          </a:xfrm>
        </p:spPr>
        <p:txBody>
          <a:bodyPr/>
          <a:lstStyle/>
          <a:p>
            <a:r>
              <a:rPr lang="en-US" sz="2400" dirty="0" smtClean="0"/>
              <a:t>Preserve client ordering</a:t>
            </a:r>
          </a:p>
          <a:p>
            <a:endParaRPr lang="en-US" sz="2400" dirty="0" smtClean="0"/>
          </a:p>
          <a:p>
            <a:r>
              <a:rPr lang="en-US" sz="2400" dirty="0" smtClean="0"/>
              <a:t>Streaming </a:t>
            </a:r>
            <a:r>
              <a:rPr lang="en-US" sz="2400" dirty="0" err="1" smtClean="0"/>
              <a:t>MapReduce</a:t>
            </a:r>
            <a:endParaRPr lang="en-US" sz="2400" dirty="0" smtClean="0"/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5462943" y="3337658"/>
          <a:ext cx="16662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327757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/>
          </p:nvPr>
        </p:nvGraphicFramePr>
        <p:xfrm>
          <a:off x="1441674" y="3435350"/>
          <a:ext cx="9347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"/>
                <a:gridCol w="233680"/>
                <a:gridCol w="233680"/>
                <a:gridCol w="2336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1453398" y="3974121"/>
          <a:ext cx="9347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"/>
                <a:gridCol w="233680"/>
                <a:gridCol w="233680"/>
                <a:gridCol w="233680"/>
              </a:tblGrid>
              <a:tr h="328344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" name="Table 61"/>
          <p:cNvGraphicFramePr>
            <a:graphicFrameLocks noGrp="1"/>
          </p:cNvGraphicFramePr>
          <p:nvPr>
            <p:extLst/>
          </p:nvPr>
        </p:nvGraphicFramePr>
        <p:xfrm>
          <a:off x="1422137" y="2892181"/>
          <a:ext cx="9347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"/>
                <a:gridCol w="233680"/>
                <a:gridCol w="233680"/>
                <a:gridCol w="2336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1449490" y="4501659"/>
          <a:ext cx="93472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"/>
                <a:gridCol w="233680"/>
                <a:gridCol w="233680"/>
                <a:gridCol w="233680"/>
              </a:tblGrid>
              <a:tr h="328344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5482481" y="3951165"/>
          <a:ext cx="166624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327757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8BC9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8BC9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8BC9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8BC9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44882" y="287405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Producer 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433746" y="3359117"/>
            <a:ext cx="19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Shard or Partition 1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433746" y="3960900"/>
            <a:ext cx="19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Shard or Partition 2</a:t>
            </a:r>
          </a:p>
        </p:txBody>
      </p:sp>
      <p:sp>
        <p:nvSpPr>
          <p:cNvPr id="89" name="Rectangle 88"/>
          <p:cNvSpPr/>
          <p:nvPr/>
        </p:nvSpPr>
        <p:spPr>
          <a:xfrm>
            <a:off x="7963877" y="2872238"/>
            <a:ext cx="1031631" cy="10040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/>
              <a:t>Consumer 1</a:t>
            </a:r>
            <a:endParaRPr lang="en-US" sz="1200" dirty="0"/>
          </a:p>
        </p:txBody>
      </p:sp>
      <p:sp>
        <p:nvSpPr>
          <p:cNvPr id="92" name="Oval 91"/>
          <p:cNvSpPr/>
          <p:nvPr/>
        </p:nvSpPr>
        <p:spPr>
          <a:xfrm>
            <a:off x="7963877" y="3118339"/>
            <a:ext cx="1019908" cy="384436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Count of Red = 4</a:t>
            </a:r>
            <a:endParaRPr lang="en-US" sz="900" dirty="0"/>
          </a:p>
        </p:txBody>
      </p:sp>
      <p:sp>
        <p:nvSpPr>
          <p:cNvPr id="94" name="Oval 93"/>
          <p:cNvSpPr/>
          <p:nvPr/>
        </p:nvSpPr>
        <p:spPr>
          <a:xfrm>
            <a:off x="7963877" y="3519491"/>
            <a:ext cx="1019908" cy="340053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Count of Violet = 4</a:t>
            </a:r>
            <a:endParaRPr lang="en-US" sz="900" dirty="0"/>
          </a:p>
        </p:txBody>
      </p:sp>
      <p:cxnSp>
        <p:nvCxnSpPr>
          <p:cNvPr id="87" name="Straight Arrow Connector 86"/>
          <p:cNvCxnSpPr>
            <a:stCxn id="65" idx="3"/>
            <a:endCxn id="94" idx="2"/>
          </p:cNvCxnSpPr>
          <p:nvPr/>
        </p:nvCxnSpPr>
        <p:spPr>
          <a:xfrm flipV="1">
            <a:off x="7148721" y="3689518"/>
            <a:ext cx="815156" cy="44452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5" idx="3"/>
            <a:endCxn id="92" idx="2"/>
          </p:cNvCxnSpPr>
          <p:nvPr/>
        </p:nvCxnSpPr>
        <p:spPr>
          <a:xfrm flipV="1">
            <a:off x="7129183" y="3310557"/>
            <a:ext cx="834694" cy="20998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7963877" y="4020027"/>
            <a:ext cx="1031631" cy="10040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/>
              <a:t>Consumer 2</a:t>
            </a:r>
            <a:endParaRPr lang="en-US" sz="1400" dirty="0"/>
          </a:p>
        </p:txBody>
      </p:sp>
      <p:sp>
        <p:nvSpPr>
          <p:cNvPr id="103" name="Oval 102"/>
          <p:cNvSpPr/>
          <p:nvPr/>
        </p:nvSpPr>
        <p:spPr>
          <a:xfrm>
            <a:off x="8018585" y="4279250"/>
            <a:ext cx="965200" cy="340053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Count of Blue = 4</a:t>
            </a:r>
            <a:endParaRPr lang="en-US" sz="900" dirty="0"/>
          </a:p>
        </p:txBody>
      </p:sp>
      <p:sp>
        <p:nvSpPr>
          <p:cNvPr id="104" name="Oval 103"/>
          <p:cNvSpPr/>
          <p:nvPr/>
        </p:nvSpPr>
        <p:spPr>
          <a:xfrm>
            <a:off x="7963877" y="4674008"/>
            <a:ext cx="1019908" cy="340053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Count of Green = 4</a:t>
            </a:r>
            <a:endParaRPr lang="en-US" sz="900" dirty="0"/>
          </a:p>
        </p:txBody>
      </p:sp>
      <p:cxnSp>
        <p:nvCxnSpPr>
          <p:cNvPr id="105" name="Straight Arrow Connector 104"/>
          <p:cNvCxnSpPr>
            <a:stCxn id="55" idx="3"/>
            <a:endCxn id="103" idx="2"/>
          </p:cNvCxnSpPr>
          <p:nvPr/>
        </p:nvCxnSpPr>
        <p:spPr>
          <a:xfrm>
            <a:off x="7129183" y="3520538"/>
            <a:ext cx="889402" cy="9287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65" idx="3"/>
            <a:endCxn id="104" idx="2"/>
          </p:cNvCxnSpPr>
          <p:nvPr/>
        </p:nvCxnSpPr>
        <p:spPr>
          <a:xfrm>
            <a:off x="7148721" y="4134045"/>
            <a:ext cx="815156" cy="70999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55" idx="3"/>
          </p:cNvCxnSpPr>
          <p:nvPr/>
        </p:nvCxnSpPr>
        <p:spPr>
          <a:xfrm>
            <a:off x="7129183" y="3520538"/>
            <a:ext cx="1014541" cy="825636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55" idx="3"/>
            <a:endCxn id="92" idx="1"/>
          </p:cNvCxnSpPr>
          <p:nvPr/>
        </p:nvCxnSpPr>
        <p:spPr>
          <a:xfrm flipV="1">
            <a:off x="7129183" y="3174638"/>
            <a:ext cx="984056" cy="345900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65" idx="3"/>
            <a:endCxn id="94" idx="3"/>
          </p:cNvCxnSpPr>
          <p:nvPr/>
        </p:nvCxnSpPr>
        <p:spPr>
          <a:xfrm flipV="1">
            <a:off x="7148721" y="3809744"/>
            <a:ext cx="964518" cy="32430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65" idx="3"/>
            <a:endCxn id="104" idx="1"/>
          </p:cNvCxnSpPr>
          <p:nvPr/>
        </p:nvCxnSpPr>
        <p:spPr>
          <a:xfrm>
            <a:off x="7148721" y="4134045"/>
            <a:ext cx="964518" cy="58976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4882" y="346440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Producer 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882" y="39750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Producer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236" y="453914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Producer 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69390" y="2899149"/>
            <a:ext cx="846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Key = Red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384210" y="3623438"/>
            <a:ext cx="977383" cy="18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60" idx="3"/>
          </p:cNvCxnSpPr>
          <p:nvPr/>
        </p:nvCxnSpPr>
        <p:spPr>
          <a:xfrm flipV="1">
            <a:off x="2388118" y="3998101"/>
            <a:ext cx="973475" cy="1589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64" idx="3"/>
          </p:cNvCxnSpPr>
          <p:nvPr/>
        </p:nvCxnSpPr>
        <p:spPr>
          <a:xfrm flipV="1">
            <a:off x="2384210" y="4384093"/>
            <a:ext cx="961445" cy="300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424037" y="3348163"/>
            <a:ext cx="101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Key = Green </a:t>
            </a:r>
          </a:p>
        </p:txBody>
      </p:sp>
      <p:sp>
        <p:nvSpPr>
          <p:cNvPr id="43" name="TextBox 42"/>
          <p:cNvSpPr txBox="1"/>
          <p:nvPr/>
        </p:nvSpPr>
        <p:spPr>
          <a:xfrm rot="20927076">
            <a:off x="2442079" y="3816767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Key = Blue</a:t>
            </a:r>
          </a:p>
        </p:txBody>
      </p:sp>
      <p:sp>
        <p:nvSpPr>
          <p:cNvPr id="44" name="TextBox 43"/>
          <p:cNvSpPr txBox="1"/>
          <p:nvPr/>
        </p:nvSpPr>
        <p:spPr>
          <a:xfrm rot="20643303">
            <a:off x="2387460" y="4253288"/>
            <a:ext cx="941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Key = Violet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2399377" y="3168107"/>
            <a:ext cx="962216" cy="169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76" y="109913"/>
            <a:ext cx="907648" cy="89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776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8214" y="0"/>
            <a:ext cx="8205304" cy="7239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accent6">
                    <a:lumMod val="25000"/>
                  </a:schemeClr>
                </a:solidFill>
              </a:rPr>
              <a:t>Amazon Kinesis</a:t>
            </a:r>
            <a:r>
              <a:rPr lang="en-US" sz="3000" dirty="0" smtClean="0">
                <a:solidFill>
                  <a:schemeClr val="accent6">
                    <a:lumMod val="25000"/>
                  </a:schemeClr>
                </a:solidFill>
              </a:rPr>
              <a:t/>
            </a:r>
            <a:br>
              <a:rPr lang="en-US" sz="3000" dirty="0" smtClean="0">
                <a:solidFill>
                  <a:schemeClr val="accent6">
                    <a:lumMod val="25000"/>
                  </a:schemeClr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Managed Service for streaming data ingestion, and processing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3000" dirty="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34821"/>
            <a:ext cx="74771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1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64" y="13357"/>
            <a:ext cx="8807211" cy="725708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tx1"/>
                </a:solidFill>
              </a:rPr>
              <a:t>Sending &amp; Reading Data from Kinesis Streams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3" name="Flowchart: Merge 2"/>
          <p:cNvSpPr/>
          <p:nvPr/>
        </p:nvSpPr>
        <p:spPr>
          <a:xfrm rot="5400000">
            <a:off x="3949590" y="1114092"/>
            <a:ext cx="3622385" cy="3464887"/>
          </a:xfrm>
          <a:prstGeom prst="flowChartMerge">
            <a:avLst/>
          </a:prstGeom>
          <a:solidFill>
            <a:schemeClr val="bg1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lowchart: Merge 3"/>
          <p:cNvSpPr/>
          <p:nvPr/>
        </p:nvSpPr>
        <p:spPr>
          <a:xfrm rot="16200000">
            <a:off x="1203805" y="1114091"/>
            <a:ext cx="3622385" cy="3464887"/>
          </a:xfrm>
          <a:prstGeom prst="flowChartMerge">
            <a:avLst/>
          </a:prstGeom>
          <a:solidFill>
            <a:schemeClr val="bg1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25" y="3401109"/>
            <a:ext cx="679162" cy="6791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00" y="3996416"/>
            <a:ext cx="915555" cy="444270"/>
          </a:xfrm>
          <a:prstGeom prst="rect">
            <a:avLst/>
          </a:prstGeom>
        </p:spPr>
      </p:pic>
      <p:pic>
        <p:nvPicPr>
          <p:cNvPr id="10" name="Picture 9" descr="Jav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21" y="1848487"/>
            <a:ext cx="548640" cy="548640"/>
          </a:xfrm>
          <a:prstGeom prst="rect">
            <a:avLst/>
          </a:prstGeom>
        </p:spPr>
      </p:pic>
      <p:pic>
        <p:nvPicPr>
          <p:cNvPr id="11" name="Picture 10" descr="CLI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52" y="1291973"/>
            <a:ext cx="548640" cy="548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4529" y="2822372"/>
            <a:ext cx="809134" cy="4175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5787" y="3015738"/>
            <a:ext cx="522099" cy="3799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3117" y="3385893"/>
            <a:ext cx="591957" cy="637492"/>
          </a:xfrm>
          <a:prstGeom prst="rect">
            <a:avLst/>
          </a:prstGeom>
        </p:spPr>
      </p:pic>
      <p:pic>
        <p:nvPicPr>
          <p:cNvPr id="16" name="Picture 15" descr="Jav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117" y="1398197"/>
            <a:ext cx="548640" cy="548640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324" y="2210016"/>
            <a:ext cx="1115255" cy="1096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593" y="2050253"/>
            <a:ext cx="634481" cy="623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91181" y="1454515"/>
            <a:ext cx="909083" cy="23083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HTTP Post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1979" y="2010199"/>
            <a:ext cx="909083" cy="23083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AWS SDK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1181" y="3090873"/>
            <a:ext cx="909083" cy="23083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LOG4J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2541" y="3546546"/>
            <a:ext cx="909083" cy="23083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Flume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1182" y="4059367"/>
            <a:ext cx="909083" cy="23083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050" b="1" dirty="0" err="1">
                <a:solidFill>
                  <a:srgbClr val="000000"/>
                </a:solidFill>
              </a:rPr>
              <a:t>Fluentd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14992" y="1549765"/>
            <a:ext cx="925903" cy="23083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Get* APIs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14991" y="2076382"/>
            <a:ext cx="1504089" cy="55399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Kinesis Client Library</a:t>
            </a:r>
          </a:p>
          <a:p>
            <a:r>
              <a:rPr lang="en-US" sz="1050" b="1" dirty="0">
                <a:solidFill>
                  <a:srgbClr val="000000"/>
                </a:solidFill>
              </a:rPr>
              <a:t>                +</a:t>
            </a:r>
          </a:p>
          <a:p>
            <a:r>
              <a:rPr lang="en-US" sz="1050" b="1" dirty="0">
                <a:solidFill>
                  <a:srgbClr val="000000"/>
                </a:solidFill>
              </a:rPr>
              <a:t>Connector Library 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14992" y="2851342"/>
            <a:ext cx="925903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Apache Storm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614992" y="3490940"/>
            <a:ext cx="1226680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Amazon Elastic </a:t>
            </a:r>
            <a:r>
              <a:rPr lang="en-US" sz="1050" b="1" dirty="0" err="1">
                <a:solidFill>
                  <a:srgbClr val="000000"/>
                </a:solidFill>
              </a:rPr>
              <a:t>MapReduce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9464" y="833924"/>
            <a:ext cx="1000640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</a:rPr>
              <a:t>Sending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00135" y="834486"/>
            <a:ext cx="1386539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</a:rPr>
              <a:t>Consuming</a:t>
            </a:r>
            <a:endParaRPr lang="en-US" sz="1600" b="1" dirty="0">
              <a:solidFill>
                <a:srgbClr val="000000"/>
              </a:solidFill>
            </a:endParaRPr>
          </a:p>
        </p:txBody>
      </p:sp>
      <p:pic>
        <p:nvPicPr>
          <p:cNvPr id="32" name="Picture 31" descr="Jav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21" y="2419083"/>
            <a:ext cx="548640" cy="548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1872" y="2631347"/>
            <a:ext cx="473205" cy="39029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66561" y="2533253"/>
            <a:ext cx="909083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AWS </a:t>
            </a:r>
            <a:r>
              <a:rPr lang="en-US" sz="1050" b="1" dirty="0" smtClean="0">
                <a:solidFill>
                  <a:srgbClr val="000000"/>
                </a:solidFill>
              </a:rPr>
              <a:t>Mobile SDK</a:t>
            </a:r>
            <a:endParaRPr lang="en-US" sz="1050" b="1" dirty="0">
              <a:solidFill>
                <a:srgbClr val="000000"/>
              </a:solidFill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332" y="-26074"/>
            <a:ext cx="907648" cy="89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870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5279667" y="1157304"/>
            <a:ext cx="3657568" cy="3733800"/>
          </a:xfrm>
        </p:spPr>
        <p:txBody>
          <a:bodyPr/>
          <a:lstStyle/>
          <a:p>
            <a:pPr marL="111125" indent="-111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Streams are made of </a:t>
            </a:r>
            <a:r>
              <a:rPr lang="en-US" sz="1600" b="1" dirty="0"/>
              <a:t>Shards</a:t>
            </a:r>
          </a:p>
          <a:p>
            <a:pPr marL="111125" lvl="1" indent="-111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Each Shard ingests data up to 1MB/sec, and up to 1000 TPS</a:t>
            </a:r>
          </a:p>
          <a:p>
            <a:pPr marL="111125" lvl="1" indent="-111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Each Shard emits up to 2 MB/sec </a:t>
            </a:r>
          </a:p>
          <a:p>
            <a:pPr marL="111125" lvl="1" indent="-111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All data is stored for </a:t>
            </a:r>
            <a:r>
              <a:rPr lang="en-US" sz="1600" b="1" dirty="0"/>
              <a:t>24 hours</a:t>
            </a:r>
          </a:p>
          <a:p>
            <a:pPr marL="111125" lvl="1" indent="-111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Scale</a:t>
            </a:r>
            <a:r>
              <a:rPr lang="en-US" sz="1600" dirty="0"/>
              <a:t> Kinesis streams by splitting or merging Shards</a:t>
            </a:r>
          </a:p>
          <a:p>
            <a:pPr marL="111125" lvl="1" indent="-1111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Replay</a:t>
            </a:r>
            <a:r>
              <a:rPr lang="en-US" sz="1600" dirty="0"/>
              <a:t> data inside of 24Hr. Window 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367625"/>
            <a:ext cx="4786685" cy="25697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2900" y="83927"/>
            <a:ext cx="82794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Kinesis Stream &amp; Shards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76" y="109913"/>
            <a:ext cx="907648" cy="89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211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68650" y="62085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How to Size your Kinesis Stream - Ingress</a:t>
            </a:r>
            <a:endParaRPr lang="en-US" sz="32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86787" y="499456"/>
            <a:ext cx="7714989" cy="433683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sz="1800" b="1" dirty="0" smtClean="0"/>
              <a:t>Suppose 2 Producers, each producing 2KB records at 500 KB/s: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200" b="1" dirty="0" smtClean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r>
              <a:rPr lang="en-US" sz="1600" dirty="0" smtClean="0"/>
              <a:t>Minimum Requirement: Ingress Capacity of 2 MB/s, Egress Capacity of 2MB/s</a:t>
            </a: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A theoretical minimum of </a:t>
            </a:r>
            <a:r>
              <a:rPr lang="en-US" sz="1600" b="1" dirty="0" smtClean="0"/>
              <a:t>2 shards </a:t>
            </a:r>
            <a:r>
              <a:rPr lang="en-US" sz="1600" dirty="0" smtClean="0"/>
              <a:t>is required which will provide an ingress capacity of 2MB/s, and egress capacity 4 MB/s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19940" y="1682010"/>
            <a:ext cx="7171475" cy="1327557"/>
            <a:chOff x="178060" y="1196690"/>
            <a:chExt cx="7171475" cy="1327557"/>
          </a:xfrm>
        </p:grpSpPr>
        <p:sp>
          <p:nvSpPr>
            <p:cNvPr id="8" name="Rectangle 7"/>
            <p:cNvSpPr/>
            <p:nvPr/>
          </p:nvSpPr>
          <p:spPr>
            <a:xfrm>
              <a:off x="3404270" y="1196690"/>
              <a:ext cx="863305" cy="879286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497825" y="1287155"/>
              <a:ext cx="654288" cy="251222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2F5897"/>
                  </a:solidFill>
                </a:rPr>
                <a:t>Shard</a:t>
              </a:r>
              <a:endParaRPr lang="en-US" sz="1050" dirty="0">
                <a:solidFill>
                  <a:srgbClr val="2F5897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497825" y="1668712"/>
              <a:ext cx="654288" cy="251222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2F5897"/>
                  </a:solidFill>
                </a:rPr>
                <a:t>Shard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79608" y="1250180"/>
              <a:ext cx="3013539" cy="376759"/>
              <a:chOff x="179608" y="1121900"/>
              <a:chExt cx="3013539" cy="376759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2146813" y="1247437"/>
                <a:ext cx="238340" cy="251222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2625601" y="1121900"/>
                <a:ext cx="567546" cy="273620"/>
                <a:chOff x="1618714" y="2266380"/>
                <a:chExt cx="567546" cy="273620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>
                  <a:off x="1666240" y="2540000"/>
                  <a:ext cx="457200" cy="0"/>
                </a:xfrm>
                <a:prstGeom prst="straightConnector1">
                  <a:avLst/>
                </a:prstGeom>
                <a:ln w="9525" cmpd="sng"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/>
                <p:cNvSpPr txBox="1"/>
                <p:nvPr/>
              </p:nvSpPr>
              <p:spPr>
                <a:xfrm>
                  <a:off x="1618714" y="2266380"/>
                  <a:ext cx="56754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 smtClean="0"/>
                    <a:t>1 MB/S</a:t>
                  </a:r>
                  <a:endParaRPr lang="en-US" sz="900" dirty="0"/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179608" y="1221660"/>
                <a:ext cx="19672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 KB * 500 TPS = 1000KB/s</a:t>
                </a:r>
                <a:endParaRPr lang="en-US" sz="1200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78060" y="1620656"/>
              <a:ext cx="3013539" cy="376759"/>
              <a:chOff x="179608" y="1121900"/>
              <a:chExt cx="3013539" cy="376759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2146813" y="1247437"/>
                <a:ext cx="238340" cy="251222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2625601" y="1121900"/>
                <a:ext cx="567546" cy="273620"/>
                <a:chOff x="1618714" y="2266380"/>
                <a:chExt cx="567546" cy="273620"/>
              </a:xfrm>
            </p:grpSpPr>
            <p:cxnSp>
              <p:nvCxnSpPr>
                <p:cNvPr id="25" name="Straight Arrow Connector 24"/>
                <p:cNvCxnSpPr/>
                <p:nvPr/>
              </p:nvCxnSpPr>
              <p:spPr>
                <a:xfrm>
                  <a:off x="1666240" y="2540000"/>
                  <a:ext cx="457200" cy="0"/>
                </a:xfrm>
                <a:prstGeom prst="straightConnector1">
                  <a:avLst/>
                </a:prstGeom>
                <a:ln w="9525" cmpd="sng"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/>
                <p:cNvSpPr txBox="1"/>
                <p:nvPr/>
              </p:nvSpPr>
              <p:spPr>
                <a:xfrm>
                  <a:off x="1618714" y="2266380"/>
                  <a:ext cx="56754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 smtClean="0"/>
                    <a:t>1 MB/S</a:t>
                  </a:r>
                  <a:endParaRPr lang="en-US" sz="900" dirty="0"/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179608" y="1221660"/>
                <a:ext cx="19672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 KB * 500 TPS = 1000KB/s</a:t>
                </a:r>
                <a:endParaRPr lang="en-US" sz="12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4766123" y="1476351"/>
              <a:ext cx="238340" cy="25122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9" idx="3"/>
              <a:endCxn id="13" idx="1"/>
            </p:cNvCxnSpPr>
            <p:nvPr/>
          </p:nvCxnSpPr>
          <p:spPr>
            <a:xfrm>
              <a:off x="4152113" y="1412766"/>
              <a:ext cx="614010" cy="189196"/>
            </a:xfrm>
            <a:prstGeom prst="line">
              <a:avLst/>
            </a:prstGeom>
            <a:ln w="6350" cmpd="sng">
              <a:solidFill>
                <a:srgbClr val="6076B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3"/>
              <a:endCxn id="13" idx="1"/>
            </p:cNvCxnSpPr>
            <p:nvPr/>
          </p:nvCxnSpPr>
          <p:spPr>
            <a:xfrm flipV="1">
              <a:off x="4152113" y="1601962"/>
              <a:ext cx="614010" cy="192361"/>
            </a:xfrm>
            <a:prstGeom prst="line">
              <a:avLst/>
            </a:prstGeom>
            <a:ln w="6350" cmpd="sng">
              <a:solidFill>
                <a:srgbClr val="6076B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003384" y="1481176"/>
              <a:ext cx="21210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>
                  <a:solidFill>
                    <a:schemeClr val="tx2"/>
                  </a:solidFill>
                </a:rPr>
                <a:t>Payment Processing Application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035551">
              <a:off x="4235744" y="1285921"/>
              <a:ext cx="5675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1 MB/S</a:t>
              </a:r>
              <a:endParaRPr lang="en-US" sz="900" dirty="0"/>
            </a:p>
          </p:txBody>
        </p:sp>
        <p:sp>
          <p:nvSpPr>
            <p:cNvPr id="18" name="TextBox 17"/>
            <p:cNvSpPr txBox="1"/>
            <p:nvPr/>
          </p:nvSpPr>
          <p:spPr>
            <a:xfrm rot="20694157">
              <a:off x="4259854" y="1643569"/>
              <a:ext cx="5675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1 MB/S</a:t>
              </a:r>
              <a:endParaRPr lang="en-US" sz="9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37110" y="2068978"/>
              <a:ext cx="7906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>
                  <a:solidFill>
                    <a:srgbClr val="2F5897"/>
                  </a:solidFill>
                </a:rPr>
                <a:t>Producers</a:t>
              </a:r>
              <a:endParaRPr lang="en-US" sz="1050" dirty="0">
                <a:solidFill>
                  <a:srgbClr val="2F5897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13941" y="2247248"/>
              <a:ext cx="31355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2F5897"/>
                  </a:solidFill>
                </a:rPr>
                <a:t>Theoretical Minimum of 2 Shards Required</a:t>
              </a:r>
              <a:endParaRPr lang="en-US" sz="1200" dirty="0">
                <a:solidFill>
                  <a:srgbClr val="2F5897"/>
                </a:solidFill>
              </a:endParaRPr>
            </a:p>
          </p:txBody>
        </p:sp>
        <p:cxnSp>
          <p:nvCxnSpPr>
            <p:cNvPr id="21" name="Curved Connector 20"/>
            <p:cNvCxnSpPr>
              <a:stCxn id="20" idx="1"/>
            </p:cNvCxnSpPr>
            <p:nvPr/>
          </p:nvCxnSpPr>
          <p:spPr>
            <a:xfrm rot="10800000">
              <a:off x="3867873" y="1985870"/>
              <a:ext cx="346069" cy="399879"/>
            </a:xfrm>
            <a:prstGeom prst="curvedConnector2">
              <a:avLst/>
            </a:prstGeom>
            <a:ln>
              <a:solidFill>
                <a:srgbClr val="6076B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76" y="109913"/>
            <a:ext cx="907648" cy="89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985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165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How to Size your Kinesis Stream - Egress</a:t>
            </a:r>
            <a:endParaRPr lang="en-US" sz="3200" dirty="0"/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57200" y="648533"/>
            <a:ext cx="8432485" cy="52626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r>
              <a:rPr lang="en-US" sz="1800" dirty="0" smtClean="0"/>
              <a:t>Records are durably stored in Kinesis for 24 hours, allowing for multiple consuming applications to process the data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800" b="1" dirty="0" smtClean="0"/>
              <a:t>Let’s extend the same example to have 3 consuming applications:</a:t>
            </a:r>
            <a:endParaRPr lang="en-US" sz="1800" b="1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If all applications </a:t>
            </a:r>
            <a:r>
              <a:rPr lang="en-US" sz="1600" dirty="0"/>
              <a:t>are reading </a:t>
            </a:r>
            <a:r>
              <a:rPr lang="en-US" sz="1600" dirty="0" smtClean="0"/>
              <a:t>at the ingress rate of 1MB/s per shard, an aggregate </a:t>
            </a:r>
            <a:r>
              <a:rPr lang="en-US" sz="1600" dirty="0"/>
              <a:t>read capacity </a:t>
            </a:r>
            <a:r>
              <a:rPr lang="en-US" sz="1600" b="1" dirty="0"/>
              <a:t>of </a:t>
            </a:r>
            <a:r>
              <a:rPr lang="en-US" sz="1600" b="1" dirty="0" smtClean="0"/>
              <a:t>6 </a:t>
            </a:r>
            <a:r>
              <a:rPr lang="en-US" sz="1600" b="1" dirty="0"/>
              <a:t>MB/s</a:t>
            </a:r>
            <a:r>
              <a:rPr lang="en-US" sz="1600" dirty="0"/>
              <a:t> </a:t>
            </a:r>
            <a:r>
              <a:rPr lang="en-US" sz="1600" dirty="0" smtClean="0"/>
              <a:t>is required, exceeding the </a:t>
            </a:r>
            <a:r>
              <a:rPr lang="en-US" sz="1600" dirty="0"/>
              <a:t>shard’s egress limit of </a:t>
            </a:r>
            <a:r>
              <a:rPr lang="en-US" sz="1600" dirty="0" smtClean="0"/>
              <a:t>4MB</a:t>
            </a:r>
            <a:r>
              <a:rPr lang="en-US" sz="1600" dirty="0"/>
              <a:t>/</a:t>
            </a:r>
            <a:r>
              <a:rPr lang="en-US" sz="1600" dirty="0" smtClean="0"/>
              <a:t>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Solution: Simple! </a:t>
            </a:r>
            <a:r>
              <a:rPr lang="en-US" sz="1600" b="1" i="1" dirty="0" smtClean="0"/>
              <a:t>Add</a:t>
            </a:r>
            <a:r>
              <a:rPr lang="en-US" sz="1600" dirty="0" smtClean="0"/>
              <a:t> another shard to the stream to spread the load</a:t>
            </a:r>
            <a:endParaRPr lang="en-US" sz="16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964755" y="2190837"/>
            <a:ext cx="7243523" cy="1534484"/>
            <a:chOff x="330460" y="3219375"/>
            <a:chExt cx="7243523" cy="1534484"/>
          </a:xfrm>
        </p:grpSpPr>
        <p:sp>
          <p:nvSpPr>
            <p:cNvPr id="35" name="Rectangle 34"/>
            <p:cNvSpPr/>
            <p:nvPr/>
          </p:nvSpPr>
          <p:spPr>
            <a:xfrm>
              <a:off x="3556670" y="3260414"/>
              <a:ext cx="863305" cy="879286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3650225" y="3350879"/>
              <a:ext cx="654288" cy="251222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2F5897"/>
                  </a:solidFill>
                </a:rPr>
                <a:t>Shard</a:t>
              </a:r>
              <a:endParaRPr lang="en-US" sz="1050" dirty="0">
                <a:solidFill>
                  <a:srgbClr val="2F5897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3650225" y="3732436"/>
              <a:ext cx="654288" cy="251222"/>
            </a:xfrm>
            <a:prstGeom prst="round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2F5897"/>
                  </a:solidFill>
                </a:rPr>
                <a:t>Shard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32008" y="3275420"/>
              <a:ext cx="3013539" cy="376759"/>
              <a:chOff x="179608" y="1121900"/>
              <a:chExt cx="3013539" cy="376759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2146813" y="1247437"/>
                <a:ext cx="238340" cy="251222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2625601" y="1121900"/>
                <a:ext cx="567546" cy="273620"/>
                <a:chOff x="1618714" y="2266380"/>
                <a:chExt cx="567546" cy="273620"/>
              </a:xfrm>
            </p:grpSpPr>
            <p:cxnSp>
              <p:nvCxnSpPr>
                <p:cNvPr id="63" name="Straight Arrow Connector 62"/>
                <p:cNvCxnSpPr/>
                <p:nvPr/>
              </p:nvCxnSpPr>
              <p:spPr>
                <a:xfrm>
                  <a:off x="1666240" y="2540000"/>
                  <a:ext cx="457200" cy="0"/>
                </a:xfrm>
                <a:prstGeom prst="straightConnector1">
                  <a:avLst/>
                </a:prstGeom>
                <a:ln w="9525" cmpd="sng"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/>
                <p:cNvSpPr txBox="1"/>
                <p:nvPr/>
              </p:nvSpPr>
              <p:spPr>
                <a:xfrm>
                  <a:off x="1618714" y="2266380"/>
                  <a:ext cx="56754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 smtClean="0"/>
                    <a:t>1 MB/S</a:t>
                  </a:r>
                  <a:endParaRPr lang="en-US" sz="900" dirty="0"/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179608" y="1221660"/>
                <a:ext cx="19672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 KB * 500 TPS = 1000KB/s</a:t>
                </a:r>
                <a:endParaRPr lang="en-US" sz="1200" dirty="0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330460" y="3645896"/>
              <a:ext cx="3013539" cy="376759"/>
              <a:chOff x="179608" y="1121900"/>
              <a:chExt cx="3013539" cy="376759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146813" y="1247437"/>
                <a:ext cx="238340" cy="251222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2625601" y="1121900"/>
                <a:ext cx="567546" cy="273620"/>
                <a:chOff x="1618714" y="2266380"/>
                <a:chExt cx="567546" cy="273620"/>
              </a:xfrm>
            </p:grpSpPr>
            <p:cxnSp>
              <p:nvCxnSpPr>
                <p:cNvPr id="58" name="Straight Arrow Connector 57"/>
                <p:cNvCxnSpPr/>
                <p:nvPr/>
              </p:nvCxnSpPr>
              <p:spPr>
                <a:xfrm>
                  <a:off x="1666240" y="2540000"/>
                  <a:ext cx="457200" cy="0"/>
                </a:xfrm>
                <a:prstGeom prst="straightConnector1">
                  <a:avLst/>
                </a:prstGeom>
                <a:ln w="9525" cmpd="sng"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/>
                <p:cNvSpPr txBox="1"/>
                <p:nvPr/>
              </p:nvSpPr>
              <p:spPr>
                <a:xfrm>
                  <a:off x="1618714" y="2266380"/>
                  <a:ext cx="56754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 smtClean="0"/>
                    <a:t>1 MB/S</a:t>
                  </a:r>
                  <a:endParaRPr lang="en-US" sz="900" dirty="0"/>
                </a:p>
              </p:txBody>
            </p:sp>
          </p:grpSp>
          <p:sp>
            <p:nvSpPr>
              <p:cNvPr id="57" name="TextBox 56"/>
              <p:cNvSpPr txBox="1"/>
              <p:nvPr/>
            </p:nvSpPr>
            <p:spPr>
              <a:xfrm>
                <a:off x="179608" y="1221660"/>
                <a:ext cx="19672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 KB * 500 TPS = 1000KB/s</a:t>
                </a:r>
                <a:endParaRPr lang="en-US" sz="1200" dirty="0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4905694" y="3219375"/>
              <a:ext cx="238340" cy="25122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36" idx="3"/>
              <a:endCxn id="40" idx="1"/>
            </p:cNvCxnSpPr>
            <p:nvPr/>
          </p:nvCxnSpPr>
          <p:spPr>
            <a:xfrm flipV="1">
              <a:off x="4304513" y="3344986"/>
              <a:ext cx="601181" cy="131504"/>
            </a:xfrm>
            <a:prstGeom prst="line">
              <a:avLst/>
            </a:prstGeom>
            <a:ln w="6350" cmpd="sng">
              <a:solidFill>
                <a:srgbClr val="6076B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7" idx="3"/>
              <a:endCxn id="40" idx="1"/>
            </p:cNvCxnSpPr>
            <p:nvPr/>
          </p:nvCxnSpPr>
          <p:spPr>
            <a:xfrm flipV="1">
              <a:off x="4304513" y="3344986"/>
              <a:ext cx="601181" cy="513061"/>
            </a:xfrm>
            <a:prstGeom prst="line">
              <a:avLst/>
            </a:prstGeom>
            <a:ln w="6350" cmpd="sng">
              <a:solidFill>
                <a:srgbClr val="6076B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142955" y="3224200"/>
              <a:ext cx="21210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>
                  <a:solidFill>
                    <a:schemeClr val="tx2"/>
                  </a:solidFill>
                </a:rPr>
                <a:t>Payment Processing Application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906773" y="3597276"/>
              <a:ext cx="238340" cy="25122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144034" y="3602101"/>
              <a:ext cx="188491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>
                  <a:solidFill>
                    <a:schemeClr val="tx2"/>
                  </a:solidFill>
                </a:rPr>
                <a:t>Fraud Detection Application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907852" y="3956037"/>
              <a:ext cx="238340" cy="25122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145113" y="3960862"/>
              <a:ext cx="24288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>
                  <a:solidFill>
                    <a:schemeClr val="tx2"/>
                  </a:solidFill>
                </a:rPr>
                <a:t>Recommendation Engine Application</a:t>
              </a:r>
            </a:p>
          </p:txBody>
        </p:sp>
        <p:cxnSp>
          <p:nvCxnSpPr>
            <p:cNvPr id="48" name="Straight Connector 47"/>
            <p:cNvCxnSpPr>
              <a:stCxn id="36" idx="3"/>
              <a:endCxn id="44" idx="1"/>
            </p:cNvCxnSpPr>
            <p:nvPr/>
          </p:nvCxnSpPr>
          <p:spPr>
            <a:xfrm>
              <a:off x="4304513" y="3476490"/>
              <a:ext cx="602260" cy="246397"/>
            </a:xfrm>
            <a:prstGeom prst="line">
              <a:avLst/>
            </a:prstGeom>
            <a:ln w="6350" cmpd="sng">
              <a:solidFill>
                <a:srgbClr val="6076B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6" idx="3"/>
              <a:endCxn id="46" idx="1"/>
            </p:cNvCxnSpPr>
            <p:nvPr/>
          </p:nvCxnSpPr>
          <p:spPr>
            <a:xfrm>
              <a:off x="4304513" y="3476490"/>
              <a:ext cx="603339" cy="605158"/>
            </a:xfrm>
            <a:prstGeom prst="line">
              <a:avLst/>
            </a:prstGeom>
            <a:ln w="6350" cmpd="sng">
              <a:solidFill>
                <a:srgbClr val="6076B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7" idx="3"/>
              <a:endCxn id="44" idx="1"/>
            </p:cNvCxnSpPr>
            <p:nvPr/>
          </p:nvCxnSpPr>
          <p:spPr>
            <a:xfrm flipV="1">
              <a:off x="4304513" y="3722887"/>
              <a:ext cx="602260" cy="135160"/>
            </a:xfrm>
            <a:prstGeom prst="line">
              <a:avLst/>
            </a:prstGeom>
            <a:ln w="6350" cmpd="sng">
              <a:solidFill>
                <a:srgbClr val="6076B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46" idx="1"/>
            </p:cNvCxnSpPr>
            <p:nvPr/>
          </p:nvCxnSpPr>
          <p:spPr>
            <a:xfrm>
              <a:off x="4304513" y="3875287"/>
              <a:ext cx="603339" cy="206361"/>
            </a:xfrm>
            <a:prstGeom prst="line">
              <a:avLst/>
            </a:prstGeom>
            <a:ln w="6350" cmpd="sng">
              <a:solidFill>
                <a:srgbClr val="6076B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778952" y="4476860"/>
              <a:ext cx="1377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2F5897"/>
                  </a:solidFill>
                </a:rPr>
                <a:t>Egress Bottleneck</a:t>
              </a:r>
              <a:endParaRPr lang="en-US" sz="1200" dirty="0">
                <a:solidFill>
                  <a:srgbClr val="2F5897"/>
                </a:solidFill>
              </a:endParaRPr>
            </a:p>
          </p:txBody>
        </p:sp>
        <p:cxnSp>
          <p:nvCxnSpPr>
            <p:cNvPr id="53" name="Curved Connector 52"/>
            <p:cNvCxnSpPr>
              <a:stCxn id="52" idx="1"/>
            </p:cNvCxnSpPr>
            <p:nvPr/>
          </p:nvCxnSpPr>
          <p:spPr>
            <a:xfrm rot="10800000">
              <a:off x="4592848" y="4075560"/>
              <a:ext cx="186105" cy="539800"/>
            </a:xfrm>
            <a:prstGeom prst="curvedConnector2">
              <a:avLst/>
            </a:prstGeom>
            <a:ln>
              <a:solidFill>
                <a:srgbClr val="6076B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2031557" y="4088388"/>
              <a:ext cx="79066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>
                  <a:solidFill>
                    <a:srgbClr val="2F5897"/>
                  </a:solidFill>
                </a:rPr>
                <a:t>Producers</a:t>
              </a:r>
              <a:endParaRPr lang="en-US" sz="1050" dirty="0">
                <a:solidFill>
                  <a:srgbClr val="2F5897"/>
                </a:solidFill>
              </a:endParaRP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76" y="109913"/>
            <a:ext cx="907648" cy="89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419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4115" y="133146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Resizing? </a:t>
            </a:r>
            <a:endParaRPr lang="en-US" dirty="0"/>
          </a:p>
        </p:txBody>
      </p:sp>
      <p:sp>
        <p:nvSpPr>
          <p:cNvPr id="65" name="Content Placeholder 2"/>
          <p:cNvSpPr>
            <a:spLocks noGrp="1"/>
          </p:cNvSpPr>
          <p:nvPr>
            <p:ph idx="1"/>
          </p:nvPr>
        </p:nvSpPr>
        <p:spPr>
          <a:xfrm>
            <a:off x="462202" y="561771"/>
            <a:ext cx="7714989" cy="5862252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>
              <a:sym typeface="Wingdings"/>
            </a:endParaRPr>
          </a:p>
          <a:p>
            <a:pPr marL="914400" lvl="2" indent="0">
              <a:buNone/>
            </a:pPr>
            <a:endParaRPr lang="en-US" dirty="0">
              <a:sym typeface="Wingdings"/>
            </a:endParaRPr>
          </a:p>
          <a:p>
            <a:pPr marL="914400" lvl="2" indent="0">
              <a:buNone/>
            </a:pPr>
            <a:endParaRPr lang="en-US" dirty="0" smtClean="0">
              <a:sym typeface="Wingdings"/>
            </a:endParaRPr>
          </a:p>
          <a:p>
            <a:pPr marL="914400" lvl="2" indent="0">
              <a:buNone/>
            </a:pPr>
            <a:endParaRPr lang="en-US" dirty="0" smtClean="0">
              <a:sym typeface="Wingding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767599"/>
              </p:ext>
            </p:extLst>
          </p:nvPr>
        </p:nvGraphicFramePr>
        <p:xfrm>
          <a:off x="787400" y="1179830"/>
          <a:ext cx="8142303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4180"/>
                <a:gridCol w="2308135"/>
                <a:gridCol w="41399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MergeShards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2A5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Takes two adjacent shards in a stream and combines them into a single shard to reduce the stream's capacity</a:t>
                      </a: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2A52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X-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Amz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-Target: Kinesis_20131202.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MergeShards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"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StreamName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": "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exampleStreamName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"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ShardToMerge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": "shardId-000000000000",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"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AdjacentShardToMerge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": "shardId-000000000001"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sz="1400" dirty="0" smtClean="0">
                        <a:solidFill>
                          <a:srgbClr val="007CBC"/>
                        </a:solidFill>
                      </a:endParaRPr>
                    </a:p>
                  </a:txBody>
                  <a:tcPr>
                    <a:solidFill>
                      <a:srgbClr val="F2A52C"/>
                    </a:solidFill>
                  </a:tcPr>
                </a:tc>
              </a:tr>
              <a:tr h="1482942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SplitShard</a:t>
                      </a:r>
                      <a:endParaRPr lang="en-US" b="1" dirty="0"/>
                    </a:p>
                  </a:txBody>
                  <a:tcPr>
                    <a:solidFill>
                      <a:srgbClr val="8BC9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Splits a shard into two new shards in the stream, to increase the stream's capacity</a:t>
                      </a: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solidFill>
                      <a:srgbClr val="8BC9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X-Amz-Target: Kinesis_20131202.</a:t>
                      </a:r>
                      <a:r>
                        <a:rPr lang="hu-HU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SplitShard</a:t>
                      </a:r>
                    </a:p>
                    <a:p>
                      <a:r>
                        <a:rPr lang="hu-HU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"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StreamName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": "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exampleStreamName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",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"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ShardToSplit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": "shardId-000000000000",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"</a:t>
                      </a:r>
                      <a:r>
                        <a:rPr lang="en-US" sz="14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NewStartingHashKey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": "10"</a:t>
                      </a:r>
                    </a:p>
                    <a:p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>
                    <a:solidFill>
                      <a:srgbClr val="8BC942"/>
                    </a:solidFill>
                  </a:tcPr>
                </a:tc>
              </a:tr>
            </a:tbl>
          </a:graphicData>
        </a:graphic>
      </p:graphicFrame>
      <p:sp>
        <p:nvSpPr>
          <p:cNvPr id="8" name="Title 3"/>
          <p:cNvSpPr txBox="1">
            <a:spLocks/>
          </p:cNvSpPr>
          <p:nvPr/>
        </p:nvSpPr>
        <p:spPr>
          <a:xfrm>
            <a:off x="946966" y="4438232"/>
            <a:ext cx="4776036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marL="457200" indent="-457200">
              <a:buFont typeface="Wingdings" charset="2"/>
              <a:buChar char="Ø"/>
            </a:pPr>
            <a:r>
              <a:rPr lang="en-US" dirty="0" smtClean="0"/>
              <a:t>Both are online operations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76" y="109913"/>
            <a:ext cx="907648" cy="89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72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079601" y="1112188"/>
            <a:ext cx="4732328" cy="4031312"/>
          </a:xfrm>
        </p:spPr>
        <p:txBody>
          <a:bodyPr/>
          <a:lstStyle/>
          <a:p>
            <a:pPr marL="236538" lvl="1" indent="-173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Producers use </a:t>
            </a:r>
            <a:r>
              <a:rPr lang="en-US" sz="16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PutRecord</a:t>
            </a:r>
            <a:r>
              <a:rPr lang="en-US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PutRecords</a:t>
            </a:r>
            <a:r>
              <a:rPr lang="en-US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smtClean="0"/>
              <a:t>call </a:t>
            </a:r>
            <a:r>
              <a:rPr lang="en-US" sz="1600" dirty="0"/>
              <a:t>to store data in a </a:t>
            </a:r>
            <a:r>
              <a:rPr lang="en-US" sz="1600" dirty="0" smtClean="0"/>
              <a:t>Stream. </a:t>
            </a:r>
          </a:p>
          <a:p>
            <a:pPr marL="236538" lvl="1" indent="-173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Each record &lt;= 50KB</a:t>
            </a:r>
            <a:endParaRPr lang="en-US" sz="1600" dirty="0"/>
          </a:p>
          <a:p>
            <a:pPr marL="236538" lvl="1" indent="-173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PutRecord</a:t>
            </a:r>
            <a:r>
              <a:rPr lang="en-US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{Data,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StreamName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PartitionKey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36538" lvl="1" indent="-173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A </a:t>
            </a:r>
            <a:r>
              <a:rPr lang="en-US" sz="1600" b="1" dirty="0"/>
              <a:t>Partition Key</a:t>
            </a:r>
            <a:r>
              <a:rPr lang="en-US" sz="1600" dirty="0"/>
              <a:t> is supplied by producer and used to distribute the PUTs across Shards</a:t>
            </a:r>
          </a:p>
          <a:p>
            <a:pPr marL="236538" lvl="1" indent="-173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Kinesis </a:t>
            </a:r>
            <a:r>
              <a:rPr lang="en-US" sz="1600" b="1" dirty="0"/>
              <a:t>MD5 hashes </a:t>
            </a:r>
            <a:r>
              <a:rPr lang="en-US" sz="1600" dirty="0"/>
              <a:t>supplied partition key over the hash key range of a Shard </a:t>
            </a:r>
          </a:p>
          <a:p>
            <a:pPr marL="236538" lvl="1" indent="-1730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 unique </a:t>
            </a:r>
            <a:r>
              <a:rPr lang="en-US" sz="1600" b="1" dirty="0"/>
              <a:t>Sequence #</a:t>
            </a:r>
            <a:r>
              <a:rPr lang="en-US" sz="1600" dirty="0"/>
              <a:t> is returned to the Producer upon a successful </a:t>
            </a:r>
            <a:r>
              <a:rPr lang="en-US" sz="1600" dirty="0" smtClean="0"/>
              <a:t>call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233" y="1084952"/>
            <a:ext cx="3084637" cy="386513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38126" y="0"/>
            <a:ext cx="8573803" cy="7008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dirty="0" smtClean="0">
                <a:solidFill>
                  <a:srgbClr val="000000"/>
                </a:solidFill>
              </a:rPr>
              <a:t>Putting Data into Kinesis</a:t>
            </a:r>
          </a:p>
          <a:p>
            <a:pPr algn="l"/>
            <a:r>
              <a:rPr lang="en-US" b="0" dirty="0">
                <a:solidFill>
                  <a:srgbClr val="000000"/>
                </a:solidFill>
              </a:rPr>
              <a:t>Simple </a:t>
            </a:r>
            <a:r>
              <a:rPr lang="en-US" b="0" dirty="0" smtClean="0">
                <a:solidFill>
                  <a:srgbClr val="000000"/>
                </a:solidFill>
              </a:rPr>
              <a:t>Put </a:t>
            </a:r>
            <a:r>
              <a:rPr lang="en-US" b="0" dirty="0">
                <a:solidFill>
                  <a:srgbClr val="000000"/>
                </a:solidFill>
              </a:rPr>
              <a:t>interface to store data in Kinesis</a:t>
            </a:r>
          </a:p>
          <a:p>
            <a:pPr algn="l"/>
            <a:endParaRPr lang="en-US" sz="3600" b="0" dirty="0" smtClean="0">
              <a:solidFill>
                <a:srgbClr val="0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352" y="52125"/>
            <a:ext cx="907648" cy="89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158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Kinesis Best Practices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024" y="235166"/>
            <a:ext cx="1115255" cy="1096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68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PutRecord</a:t>
            </a:r>
            <a:r>
              <a:rPr lang="en-US" dirty="0" smtClean="0"/>
              <a:t> Vs </a:t>
            </a:r>
            <a:r>
              <a:rPr lang="en-US" dirty="0" err="1" smtClean="0"/>
              <a:t>PutRecords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PutRecords</a:t>
            </a:r>
            <a:r>
              <a:rPr lang="en-US" dirty="0" smtClean="0"/>
              <a:t> when producers creates a large number of records </a:t>
            </a:r>
          </a:p>
          <a:p>
            <a:pPr lvl="1"/>
            <a:r>
              <a:rPr lang="en-US" dirty="0" smtClean="0"/>
              <a:t>50KB per records, Max 500 records or 4.5MB</a:t>
            </a:r>
          </a:p>
          <a:p>
            <a:pPr lvl="1"/>
            <a:r>
              <a:rPr lang="en-US" dirty="0" smtClean="0"/>
              <a:t>Sending batches is more efficient (better IO, threading) than sending singletons</a:t>
            </a:r>
          </a:p>
          <a:p>
            <a:pPr lvl="1"/>
            <a:r>
              <a:rPr lang="en-US" dirty="0" smtClean="0"/>
              <a:t>Can’t use </a:t>
            </a:r>
            <a:r>
              <a:rPr lang="en-US" dirty="0" err="1" smtClean="0"/>
              <a:t>SequenceNumberForOrdering</a:t>
            </a:r>
            <a:r>
              <a:rPr lang="en-US" dirty="0" smtClean="0"/>
              <a:t> i.e. not way of ordering records within a batch</a:t>
            </a:r>
          </a:p>
          <a:p>
            <a:r>
              <a:rPr lang="en-US" dirty="0" smtClean="0"/>
              <a:t>Use </a:t>
            </a:r>
            <a:r>
              <a:rPr lang="en-US" dirty="0" err="1"/>
              <a:t>PutRecord</a:t>
            </a:r>
            <a:r>
              <a:rPr lang="en-US" dirty="0"/>
              <a:t> </a:t>
            </a:r>
            <a:r>
              <a:rPr lang="en-US" dirty="0" smtClean="0"/>
              <a:t>when producers don’t create a large number of records</a:t>
            </a:r>
          </a:p>
          <a:p>
            <a:pPr lvl="1"/>
            <a:r>
              <a:rPr lang="en-US" dirty="0" smtClean="0"/>
              <a:t>Can use </a:t>
            </a:r>
            <a:r>
              <a:rPr lang="en-US" dirty="0" err="1" smtClean="0"/>
              <a:t>SequenceNumberForOrdering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76" y="109913"/>
            <a:ext cx="907648" cy="89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196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171450"/>
            <a:ext cx="9029699" cy="857250"/>
          </a:xfrm>
        </p:spPr>
        <p:txBody>
          <a:bodyPr/>
          <a:lstStyle/>
          <a:p>
            <a:r>
              <a:rPr lang="en-US" dirty="0" smtClean="0"/>
              <a:t>Why Transactional Data Storage?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21" y="1085849"/>
            <a:ext cx="8472048" cy="3329843"/>
          </a:xfrm>
        </p:spPr>
        <p:txBody>
          <a:bodyPr/>
          <a:lstStyle/>
          <a:p>
            <a:r>
              <a:rPr lang="en-US" dirty="0" smtClean="0"/>
              <a:t>High throughput</a:t>
            </a:r>
          </a:p>
          <a:p>
            <a:r>
              <a:rPr lang="en-US" dirty="0" smtClean="0"/>
              <a:t>Read, Write, Update intensive</a:t>
            </a:r>
            <a:endParaRPr lang="en-US" dirty="0"/>
          </a:p>
          <a:p>
            <a:r>
              <a:rPr lang="en-US" dirty="0" smtClean="0"/>
              <a:t>Thousands or Millions of Concurrent interactions</a:t>
            </a:r>
          </a:p>
          <a:p>
            <a:r>
              <a:rPr lang="en-US" dirty="0"/>
              <a:t>Availability, </a:t>
            </a:r>
            <a:r>
              <a:rPr lang="en-US" dirty="0" smtClean="0"/>
              <a:t>Speed, Recoverability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8912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971" y="79515"/>
            <a:ext cx="8031379" cy="637248"/>
          </a:xfrm>
        </p:spPr>
        <p:txBody>
          <a:bodyPr>
            <a:normAutofit/>
          </a:bodyPr>
          <a:lstStyle/>
          <a:p>
            <a:r>
              <a:rPr lang="en-US" sz="3100" dirty="0" smtClean="0">
                <a:solidFill>
                  <a:schemeClr val="tx1"/>
                </a:solidFill>
              </a:rPr>
              <a:t>Determine Your Partition Key Strategy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971" y="1289715"/>
            <a:ext cx="7938793" cy="327444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Kinesis as a managed buffer or a streaming map-reduce?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Ensure </a:t>
            </a:r>
            <a:r>
              <a:rPr lang="en-US" sz="2400" dirty="0">
                <a:solidFill>
                  <a:schemeClr val="tx1"/>
                </a:solidFill>
              </a:rPr>
              <a:t>a high cardinality for Partition Keys with respect to shards, </a:t>
            </a:r>
            <a:r>
              <a:rPr lang="en-US" sz="2400" dirty="0" smtClean="0">
                <a:solidFill>
                  <a:schemeClr val="tx1"/>
                </a:solidFill>
              </a:rPr>
              <a:t>to </a:t>
            </a:r>
            <a:r>
              <a:rPr lang="en-US" sz="2400" dirty="0">
                <a:solidFill>
                  <a:schemeClr val="tx1"/>
                </a:solidFill>
              </a:rPr>
              <a:t>prevent a “hot shard” </a:t>
            </a:r>
            <a:r>
              <a:rPr lang="en-US" sz="2400" dirty="0" smtClean="0">
                <a:solidFill>
                  <a:schemeClr val="tx1"/>
                </a:solidFill>
              </a:rPr>
              <a:t>problem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Generate Random Partition Keys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Streaming Map-Reduce: Leverage Partition Keys for business specific logic as applicable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Partition Key per billing customer, per </a:t>
            </a:r>
            <a:r>
              <a:rPr lang="en-US" sz="2400" dirty="0" err="1" smtClean="0">
                <a:solidFill>
                  <a:schemeClr val="tx1"/>
                </a:solidFill>
              </a:rPr>
              <a:t>DeviceId</a:t>
            </a:r>
            <a:r>
              <a:rPr lang="en-US" sz="2400" dirty="0" smtClean="0">
                <a:solidFill>
                  <a:schemeClr val="tx1"/>
                </a:solidFill>
              </a:rPr>
              <a:t>, per stock symbol     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474" y="193672"/>
            <a:ext cx="1115255" cy="1096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085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971" y="79515"/>
            <a:ext cx="8031379" cy="637248"/>
          </a:xfrm>
        </p:spPr>
        <p:txBody>
          <a:bodyPr>
            <a:normAutofit fontScale="90000"/>
          </a:bodyPr>
          <a:lstStyle/>
          <a:p>
            <a:r>
              <a:rPr lang="en-US" sz="3100" dirty="0" smtClean="0">
                <a:solidFill>
                  <a:schemeClr val="tx1"/>
                </a:solidFill>
              </a:rPr>
              <a:t>Provisioning Adequate Shards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971" y="1186443"/>
            <a:ext cx="7938793" cy="3611794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For </a:t>
            </a:r>
            <a:r>
              <a:rPr lang="en-US" sz="2400" dirty="0">
                <a:solidFill>
                  <a:schemeClr val="tx1"/>
                </a:solidFill>
              </a:rPr>
              <a:t>ingress </a:t>
            </a:r>
            <a:r>
              <a:rPr lang="en-US" sz="2400" dirty="0" smtClean="0">
                <a:solidFill>
                  <a:schemeClr val="tx1"/>
                </a:solidFill>
              </a:rPr>
              <a:t>needs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Egress needs for </a:t>
            </a:r>
            <a:r>
              <a:rPr lang="en-US" sz="2400" dirty="0">
                <a:solidFill>
                  <a:schemeClr val="tx1"/>
                </a:solidFill>
              </a:rPr>
              <a:t>all consuming </a:t>
            </a:r>
            <a:r>
              <a:rPr lang="en-US" sz="2400" dirty="0" smtClean="0">
                <a:solidFill>
                  <a:schemeClr val="tx1"/>
                </a:solidFill>
              </a:rPr>
              <a:t>applications: If more than 2 simultaneous consumers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</a:t>
            </a:r>
            <a:r>
              <a:rPr lang="en-US" sz="2400" dirty="0" smtClean="0">
                <a:solidFill>
                  <a:schemeClr val="tx1"/>
                </a:solidFill>
              </a:rPr>
              <a:t>nclude </a:t>
            </a:r>
            <a:r>
              <a:rPr lang="en-US" sz="2400" dirty="0">
                <a:solidFill>
                  <a:schemeClr val="tx1"/>
                </a:solidFill>
              </a:rPr>
              <a:t>head-room for catching up with data in </a:t>
            </a:r>
            <a:r>
              <a:rPr lang="en-US" sz="2400" dirty="0" smtClean="0">
                <a:solidFill>
                  <a:schemeClr val="tx1"/>
                </a:solidFill>
              </a:rPr>
              <a:t>stream in the event of application failures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274" y="168741"/>
            <a:ext cx="1115255" cy="1096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51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971" y="7323"/>
            <a:ext cx="8031379" cy="6372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Pre-</a:t>
            </a:r>
            <a:r>
              <a:rPr lang="en-US" sz="3100" dirty="0" smtClean="0">
                <a:solidFill>
                  <a:schemeClr val="tx1"/>
                </a:solidFill>
              </a:rPr>
              <a:t>Batch before Puts for better efficiency</a:t>
            </a:r>
            <a:endParaRPr lang="en-US" sz="3100" dirty="0">
              <a:solidFill>
                <a:schemeClr val="tx1"/>
              </a:solidFill>
            </a:endParaRP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200" y="1200150"/>
            <a:ext cx="8335926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</a:rPr>
              <a:t>Consider </a:t>
            </a:r>
            <a:r>
              <a:rPr lang="en-US" dirty="0" err="1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</a:rPr>
              <a:t>FluentD</a:t>
            </a:r>
            <a:r>
              <a:rPr lang="en-US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</a:rPr>
              <a:t>, Flume as collectors/ agents</a:t>
            </a:r>
          </a:p>
          <a:p>
            <a:pPr lvl="1"/>
            <a:r>
              <a:rPr lang="en-US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</a:rPr>
              <a:t>Generates random partition keys</a:t>
            </a:r>
          </a:p>
          <a:p>
            <a:pPr lvl="1"/>
            <a:r>
              <a:rPr lang="en-US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</a:rPr>
              <a:t>Set number of threads to buffer</a:t>
            </a:r>
          </a:p>
          <a:p>
            <a:pPr marL="457200" lvl="1" indent="0">
              <a:buFont typeface="Arial"/>
              <a:buNone/>
            </a:pPr>
            <a:r>
              <a:rPr lang="en-US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</a:rPr>
              <a:t>https://github.com/awslabs/aws-fluent-plugin-kinesis</a:t>
            </a:r>
          </a:p>
          <a:p>
            <a:pPr marL="457200" lvl="1" indent="0">
              <a:buFont typeface="Arial"/>
              <a:buNone/>
            </a:pPr>
            <a:r>
              <a:rPr lang="en-US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</a:rPr>
              <a:t> </a:t>
            </a:r>
          </a:p>
          <a:p>
            <a:r>
              <a:rPr lang="en-US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</a:rPr>
              <a:t>Consider </a:t>
            </a:r>
            <a:r>
              <a:rPr lang="en-US" dirty="0" err="1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</a:rPr>
              <a:t>Async</a:t>
            </a:r>
            <a:r>
              <a:rPr lang="en-US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</a:rPr>
              <a:t> producer – present in AWS SDK</a:t>
            </a:r>
          </a:p>
          <a:p>
            <a:pPr lvl="1"/>
            <a:r>
              <a:rPr lang="en-US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</a:rPr>
              <a:t>Default </a:t>
            </a:r>
            <a:r>
              <a:rPr lang="en-US" dirty="0" err="1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</a:rPr>
              <a:t>ThreadPoolExecutor</a:t>
            </a:r>
            <a:r>
              <a:rPr lang="en-US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</a:rPr>
              <a:t> runs 50 threads to execute requests</a:t>
            </a:r>
          </a:p>
          <a:p>
            <a:pPr lvl="1"/>
            <a:r>
              <a:rPr lang="en-US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</a:rPr>
              <a:t>If not enough: use </a:t>
            </a:r>
            <a:r>
              <a:rPr lang="en-US" dirty="0" err="1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</a:rPr>
              <a:t>SynchronousQueue</a:t>
            </a:r>
            <a:r>
              <a:rPr lang="en-US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</a:rPr>
              <a:t> or </a:t>
            </a:r>
            <a:r>
              <a:rPr lang="en-US" dirty="0" err="1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</a:rPr>
              <a:t>ArrayBlockingQueue</a:t>
            </a:r>
            <a:endParaRPr lang="en-US" dirty="0" smtClean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1"/>
              </a:gradFill>
            </a:endParaRPr>
          </a:p>
          <a:p>
            <a:pPr lvl="1"/>
            <a:endParaRPr lang="en-US" sz="1500" i="1" dirty="0" smtClean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1"/>
              </a:gradFill>
            </a:endParaRPr>
          </a:p>
          <a:p>
            <a:pPr lvl="1"/>
            <a:endParaRPr lang="en-US" i="1" dirty="0" smtClean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1"/>
              </a:gradFill>
            </a:endParaRPr>
          </a:p>
          <a:p>
            <a:pPr lvl="1"/>
            <a:endParaRPr lang="en-US" i="1" dirty="0" smtClean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1"/>
              </a:gradFill>
            </a:endParaRPr>
          </a:p>
          <a:p>
            <a:pPr lvl="1"/>
            <a:endParaRPr lang="en-US" i="1" dirty="0" smtClean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1"/>
              </a:gradFill>
            </a:endParaRPr>
          </a:p>
          <a:p>
            <a:pPr marL="457200" lvl="1" indent="0">
              <a:buFont typeface="Arial"/>
              <a:buNone/>
            </a:pPr>
            <a:r>
              <a:rPr lang="en-US" i="1" dirty="0" smtClean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</a:rPr>
              <a:t>	</a:t>
            </a:r>
            <a:endParaRPr lang="en-US" dirty="0" smtClean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1"/>
              </a:gradFill>
            </a:endParaRPr>
          </a:p>
          <a:p>
            <a:pPr marL="0" indent="0">
              <a:buFont typeface="Arial"/>
              <a:buNone/>
            </a:pPr>
            <a:endParaRPr lang="en-US" dirty="0" smtClean="0"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274" y="168741"/>
            <a:ext cx="1115255" cy="1096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134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00150"/>
            <a:ext cx="4191090" cy="3394075"/>
          </a:xfrm>
        </p:spPr>
        <p:txBody>
          <a:bodyPr/>
          <a:lstStyle/>
          <a:p>
            <a:r>
              <a:rPr lang="en-US" dirty="0" smtClean="0"/>
              <a:t>Make a tweak to your existing logging</a:t>
            </a:r>
          </a:p>
          <a:p>
            <a:pPr lvl="1"/>
            <a:r>
              <a:rPr lang="en-US" dirty="0" smtClean="0"/>
              <a:t>log4j </a:t>
            </a:r>
            <a:r>
              <a:rPr lang="en-US" dirty="0" err="1" smtClean="0"/>
              <a:t>appender</a:t>
            </a:r>
            <a:r>
              <a:rPr lang="en-US" dirty="0" smtClean="0"/>
              <a:t> option</a:t>
            </a:r>
            <a:endParaRPr lang="en-US" dirty="0"/>
          </a:p>
          <a:p>
            <a:pPr lvl="1"/>
            <a:endParaRPr lang="en-US" sz="1500" i="1" dirty="0" smtClean="0"/>
          </a:p>
          <a:p>
            <a:pPr lvl="1"/>
            <a:endParaRPr lang="en-US" i="1" dirty="0"/>
          </a:p>
          <a:p>
            <a:pPr lvl="1"/>
            <a:endParaRPr lang="en-US" i="1" dirty="0" smtClean="0"/>
          </a:p>
          <a:p>
            <a:pPr lvl="1"/>
            <a:endParaRPr lang="en-US" i="1" dirty="0" smtClean="0"/>
          </a:p>
          <a:p>
            <a:pPr marL="457200" lvl="1" indent="0">
              <a:buNone/>
            </a:pPr>
            <a:r>
              <a:rPr lang="en-US" i="1" dirty="0" smtClean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45" y="2648057"/>
            <a:ext cx="1976052" cy="13293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48291" y="991876"/>
            <a:ext cx="4346854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 smtClean="0">
                <a:solidFill>
                  <a:srgbClr val="FFFFFF">
                    <a:lumMod val="50000"/>
                  </a:srgbClr>
                </a:solidFill>
              </a:rPr>
              <a:t>	# </a:t>
            </a:r>
            <a:r>
              <a:rPr lang="en-US" sz="1000" i="1" dirty="0">
                <a:solidFill>
                  <a:srgbClr val="FFFFFF">
                    <a:lumMod val="50000"/>
                  </a:srgbClr>
                </a:solidFill>
              </a:rPr>
              <a:t>KINESIS </a:t>
            </a:r>
            <a:r>
              <a:rPr lang="en-US" sz="1000" i="1" dirty="0" err="1">
                <a:solidFill>
                  <a:srgbClr val="FFFFFF">
                    <a:lumMod val="50000"/>
                  </a:srgbClr>
                </a:solidFill>
              </a:rPr>
              <a:t>appender</a:t>
            </a:r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	</a:t>
            </a:r>
          </a:p>
          <a:p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log4j.logger.KinesisLogger</a:t>
            </a:r>
            <a:r>
              <a:rPr lang="en-US" sz="1000" b="1" dirty="0">
                <a:solidFill>
                  <a:srgbClr val="FFFFFF">
                    <a:lumMod val="50000"/>
                  </a:srgbClr>
                </a:solidFill>
              </a:rPr>
              <a:t>=</a:t>
            </a:r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INFO, KINESIS	</a:t>
            </a:r>
          </a:p>
          <a:p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log4j.additivity.KinesisLogger</a:t>
            </a:r>
            <a:r>
              <a:rPr lang="en-US" sz="1000" b="1" dirty="0">
                <a:solidFill>
                  <a:srgbClr val="FFFFFF">
                    <a:lumMod val="50000"/>
                  </a:srgbClr>
                </a:solidFill>
              </a:rPr>
              <a:t>=</a:t>
            </a:r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false	</a:t>
            </a:r>
          </a:p>
          <a:p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log4j.appender.KINESIS</a:t>
            </a:r>
            <a:r>
              <a:rPr lang="en-US" sz="1000" b="1" dirty="0">
                <a:solidFill>
                  <a:srgbClr val="FFFFFF">
                    <a:lumMod val="50000"/>
                  </a:srgbClr>
                </a:solidFill>
              </a:rPr>
              <a:t>=</a:t>
            </a:r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com.amazonaws.services.kinesis.log4j.KinesisAppender	</a:t>
            </a:r>
          </a:p>
          <a:p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</a:t>
            </a:r>
          </a:p>
          <a:p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</a:t>
            </a:r>
            <a:r>
              <a:rPr lang="en-US" sz="1000" i="1" dirty="0" smtClean="0">
                <a:solidFill>
                  <a:srgbClr val="FFFFFF">
                    <a:lumMod val="50000"/>
                  </a:srgbClr>
                </a:solidFill>
              </a:rPr>
              <a:t># </a:t>
            </a:r>
            <a:r>
              <a:rPr lang="en-US" sz="1000" i="1" dirty="0">
                <a:solidFill>
                  <a:srgbClr val="FFFFFF">
                    <a:lumMod val="50000"/>
                  </a:srgbClr>
                </a:solidFill>
              </a:rPr>
              <a:t>DO NOT use a trailing %n unless you want a newline to be transmitted to KINESIS after every message</a:t>
            </a:r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</a:t>
            </a:r>
          </a:p>
          <a:p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log4j.appender.KINESIS.layout</a:t>
            </a:r>
            <a:r>
              <a:rPr lang="en-US" sz="1000" b="1" dirty="0">
                <a:solidFill>
                  <a:srgbClr val="FFFFFF">
                    <a:lumMod val="50000"/>
                  </a:srgbClr>
                </a:solidFill>
              </a:rPr>
              <a:t>=</a:t>
            </a:r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org.apache.log4j.PatternLayout	</a:t>
            </a:r>
          </a:p>
          <a:p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log4j.appender.KINESIS.layout.ConversionPattern</a:t>
            </a:r>
            <a:r>
              <a:rPr lang="en-US" sz="1000" b="1" dirty="0">
                <a:solidFill>
                  <a:srgbClr val="FFFFFF">
                    <a:lumMod val="50000"/>
                  </a:srgbClr>
                </a:solidFill>
              </a:rPr>
              <a:t>=</a:t>
            </a:r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%m	</a:t>
            </a:r>
          </a:p>
          <a:p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</a:t>
            </a:r>
          </a:p>
          <a:p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</a:t>
            </a:r>
          </a:p>
          <a:p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</a:t>
            </a:r>
            <a:r>
              <a:rPr lang="en-US" sz="1000" i="1" dirty="0">
                <a:solidFill>
                  <a:srgbClr val="FFFFFF">
                    <a:lumMod val="50000"/>
                  </a:srgbClr>
                </a:solidFill>
              </a:rPr>
              <a:t># mandatory properties for KINESIS </a:t>
            </a:r>
            <a:r>
              <a:rPr lang="en-US" sz="1000" i="1" dirty="0" err="1">
                <a:solidFill>
                  <a:srgbClr val="FFFFFF">
                    <a:lumMod val="50000"/>
                  </a:srgbClr>
                </a:solidFill>
              </a:rPr>
              <a:t>appender</a:t>
            </a:r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</a:t>
            </a:r>
          </a:p>
          <a:p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log4j.appender.KINESIS.streamName</a:t>
            </a:r>
            <a:r>
              <a:rPr lang="en-US" sz="1000" b="1" dirty="0">
                <a:solidFill>
                  <a:srgbClr val="FFFFFF">
                    <a:lumMod val="50000"/>
                  </a:srgbClr>
                </a:solidFill>
              </a:rPr>
              <a:t>=</a:t>
            </a:r>
            <a:r>
              <a:rPr lang="en-US" sz="1000" dirty="0" err="1">
                <a:solidFill>
                  <a:srgbClr val="FFFFFF">
                    <a:lumMod val="50000"/>
                  </a:srgbClr>
                </a:solidFill>
              </a:rPr>
              <a:t>testStream</a:t>
            </a:r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</a:t>
            </a:r>
          </a:p>
          <a:p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</a:t>
            </a:r>
          </a:p>
          <a:p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</a:t>
            </a:r>
            <a:r>
              <a:rPr lang="en-US" sz="1000" i="1" dirty="0" smtClean="0">
                <a:solidFill>
                  <a:srgbClr val="FFFFFF">
                    <a:lumMod val="50000"/>
                  </a:srgbClr>
                </a:solidFill>
              </a:rPr>
              <a:t>#</a:t>
            </a:r>
            <a:r>
              <a:rPr lang="en-US" sz="1000" i="1" dirty="0">
                <a:solidFill>
                  <a:srgbClr val="FFFFFF">
                    <a:lumMod val="50000"/>
                  </a:srgbClr>
                </a:solidFill>
              </a:rPr>
              <a:t>optional, defaults to UTF-8</a:t>
            </a:r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</a:t>
            </a:r>
          </a:p>
          <a:p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log4j.appender.KINESIS.encoding</a:t>
            </a:r>
            <a:r>
              <a:rPr lang="en-US" sz="1000" b="1" dirty="0">
                <a:solidFill>
                  <a:srgbClr val="FFFFFF">
                    <a:lumMod val="50000"/>
                  </a:srgbClr>
                </a:solidFill>
              </a:rPr>
              <a:t>=</a:t>
            </a:r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UTF-8	</a:t>
            </a:r>
          </a:p>
          <a:p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</a:t>
            </a:r>
            <a:r>
              <a:rPr lang="en-US" sz="1000" i="1" dirty="0">
                <a:solidFill>
                  <a:srgbClr val="FFFFFF">
                    <a:lumMod val="50000"/>
                  </a:srgbClr>
                </a:solidFill>
              </a:rPr>
              <a:t>#optional, defaults to 3</a:t>
            </a:r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</a:t>
            </a:r>
          </a:p>
          <a:p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log4j.appender.KINESIS.maxRetries</a:t>
            </a:r>
            <a:r>
              <a:rPr lang="en-US" sz="1000" b="1" dirty="0">
                <a:solidFill>
                  <a:srgbClr val="FFFFFF">
                    <a:lumMod val="50000"/>
                  </a:srgbClr>
                </a:solidFill>
              </a:rPr>
              <a:t>=</a:t>
            </a:r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3	</a:t>
            </a:r>
          </a:p>
          <a:p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</a:t>
            </a:r>
            <a:r>
              <a:rPr lang="en-US" sz="1000" i="1" dirty="0">
                <a:solidFill>
                  <a:srgbClr val="FFFFFF">
                    <a:lumMod val="50000"/>
                  </a:srgbClr>
                </a:solidFill>
              </a:rPr>
              <a:t>#optional, defaults to 2000</a:t>
            </a:r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</a:t>
            </a:r>
          </a:p>
          <a:p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log4j.appender.KINESIS.bufferSize</a:t>
            </a:r>
            <a:r>
              <a:rPr lang="en-US" sz="1000" b="1" dirty="0">
                <a:solidFill>
                  <a:srgbClr val="FFFFFF">
                    <a:lumMod val="50000"/>
                  </a:srgbClr>
                </a:solidFill>
              </a:rPr>
              <a:t>=</a:t>
            </a:r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1000	</a:t>
            </a:r>
          </a:p>
          <a:p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</a:t>
            </a:r>
            <a:r>
              <a:rPr lang="en-US" sz="1000" i="1" dirty="0">
                <a:solidFill>
                  <a:srgbClr val="FFFFFF">
                    <a:lumMod val="50000"/>
                  </a:srgbClr>
                </a:solidFill>
              </a:rPr>
              <a:t>#optional, defaults to 20</a:t>
            </a:r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</a:t>
            </a:r>
          </a:p>
          <a:p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log4j.appender.KINESIS.threadCount</a:t>
            </a:r>
            <a:r>
              <a:rPr lang="en-US" sz="1000" b="1" dirty="0">
                <a:solidFill>
                  <a:srgbClr val="FFFFFF">
                    <a:lumMod val="50000"/>
                  </a:srgbClr>
                </a:solidFill>
              </a:rPr>
              <a:t>=</a:t>
            </a:r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20	</a:t>
            </a:r>
          </a:p>
          <a:p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</a:t>
            </a:r>
            <a:r>
              <a:rPr lang="en-US" sz="1000" i="1" dirty="0">
                <a:solidFill>
                  <a:srgbClr val="FFFFFF">
                    <a:lumMod val="50000"/>
                  </a:srgbClr>
                </a:solidFill>
              </a:rPr>
              <a:t>#optional, defaults to 30 seconds</a:t>
            </a:r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</a:t>
            </a:r>
          </a:p>
          <a:p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	log4j.appender.KINESIS.shutdownTimeout</a:t>
            </a:r>
            <a:r>
              <a:rPr lang="en-US" sz="1000" b="1" dirty="0">
                <a:solidFill>
                  <a:srgbClr val="FFFFFF">
                    <a:lumMod val="50000"/>
                  </a:srgbClr>
                </a:solidFill>
              </a:rPr>
              <a:t>=</a:t>
            </a:r>
            <a:r>
              <a:rPr lang="en-US" sz="1000" dirty="0">
                <a:solidFill>
                  <a:srgbClr val="FFFFFF">
                    <a:lumMod val="50000"/>
                  </a:srgbClr>
                </a:solidFill>
              </a:rPr>
              <a:t>30	</a:t>
            </a:r>
          </a:p>
        </p:txBody>
      </p:sp>
      <p:sp>
        <p:nvSpPr>
          <p:cNvPr id="3" name="Rectangle 2"/>
          <p:cNvSpPr/>
          <p:nvPr/>
        </p:nvSpPr>
        <p:spPr>
          <a:xfrm>
            <a:off x="153047" y="4315863"/>
            <a:ext cx="56829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007CBC"/>
                </a:solidFill>
                <a:hlinkClick r:id="rId4"/>
              </a:rPr>
              <a:t>https://github.com/awslabs/kinesis-log4j-</a:t>
            </a:r>
            <a:r>
              <a:rPr lang="en-US" dirty="0" smtClean="0">
                <a:solidFill>
                  <a:srgbClr val="007CBC"/>
                </a:solidFill>
                <a:hlinkClick r:id="rId4"/>
              </a:rPr>
              <a:t>appender</a:t>
            </a:r>
            <a:endParaRPr lang="en-US" dirty="0" smtClean="0">
              <a:solidFill>
                <a:srgbClr val="007CBC"/>
              </a:solidFill>
            </a:endParaRPr>
          </a:p>
          <a:p>
            <a:pPr lvl="1"/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5047"/>
            <a:ext cx="8031379" cy="63724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Pre-</a:t>
            </a:r>
            <a:r>
              <a:rPr lang="en-US" sz="3100" dirty="0" smtClean="0">
                <a:solidFill>
                  <a:schemeClr val="tx1"/>
                </a:solidFill>
              </a:rPr>
              <a:t>Batch before Puts for better efficiency</a:t>
            </a:r>
            <a:endParaRPr lang="en-US" sz="3100" dirty="0">
              <a:solidFill>
                <a:schemeClr val="tx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890" y="75047"/>
            <a:ext cx="1115255" cy="1096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373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49" y="61697"/>
            <a:ext cx="1115255" cy="1096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062" y="61697"/>
            <a:ext cx="8668139" cy="857250"/>
          </a:xfr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z="2800" dirty="0" smtClean="0"/>
              <a:t>Dealing with </a:t>
            </a:r>
            <a:r>
              <a:rPr lang="en-US" sz="2800" dirty="0" err="1" smtClean="0"/>
              <a:t>ProvisionedThroughputExceeded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Exceptions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01261" y="1123540"/>
            <a:ext cx="4371528" cy="1722146"/>
          </a:xfrm>
        </p:spPr>
        <p:txBody>
          <a:bodyPr>
            <a:noAutofit/>
          </a:bodyPr>
          <a:lstStyle/>
          <a:p>
            <a:pPr marL="342900" lvl="1" indent="-342900"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Retry </a:t>
            </a:r>
            <a:r>
              <a:rPr lang="en-US" sz="1800" dirty="0">
                <a:solidFill>
                  <a:schemeClr val="tx1"/>
                </a:solidFill>
              </a:rPr>
              <a:t>if  rise in input rate is temporary</a:t>
            </a:r>
          </a:p>
          <a:p>
            <a:pPr marL="342900" lvl="1" indent="-342900">
              <a:buSzPct val="1000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</a:rPr>
              <a:t>Reshard</a:t>
            </a:r>
            <a:r>
              <a:rPr lang="en-US" sz="1800" dirty="0">
                <a:solidFill>
                  <a:schemeClr val="tx1"/>
                </a:solidFill>
              </a:rPr>
              <a:t> to increase number of shards</a:t>
            </a:r>
          </a:p>
          <a:p>
            <a:pPr marL="342900" lvl="1" indent="-342900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Monitor CloudWatch metrics: </a:t>
            </a:r>
            <a:r>
              <a:rPr lang="en-US" sz="1800" dirty="0" err="1">
                <a:solidFill>
                  <a:schemeClr val="tx1"/>
                </a:solidFill>
              </a:rPr>
              <a:t>PutRecord.Bytes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dirty="0" err="1">
                <a:solidFill>
                  <a:schemeClr val="tx1"/>
                </a:solidFill>
              </a:rPr>
              <a:t>GetRecords.Bytes</a:t>
            </a:r>
            <a:r>
              <a:rPr lang="en-US" sz="1800" dirty="0">
                <a:solidFill>
                  <a:schemeClr val="tx1"/>
                </a:solidFill>
              </a:rPr>
              <a:t> metrics keep track of shard usage</a:t>
            </a:r>
          </a:p>
          <a:p>
            <a:pPr marL="342900" lvl="1" indent="-342900">
              <a:buSzPct val="100000"/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342900" lvl="1" indent="-342900">
              <a:buSzPct val="100000"/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4"/>
            <p:extLst/>
          </p:nvPr>
        </p:nvGraphicFramePr>
        <p:xfrm>
          <a:off x="5114925" y="1266265"/>
          <a:ext cx="3869276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27369"/>
                <a:gridCol w="174190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Metric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Units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PutRecord.Bytes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Bytes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PutRecord.Latency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Milliseconds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PutRecord.Success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Count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501261" y="3242962"/>
            <a:ext cx="4371528" cy="1722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0000"/>
                </a:solidFill>
              </a:rPr>
              <a:t>Keep track of your metrics</a:t>
            </a:r>
          </a:p>
          <a:p>
            <a:pPr marL="285750" lvl="1"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0000"/>
                </a:solidFill>
              </a:rPr>
              <a:t>Log </a:t>
            </a:r>
            <a:r>
              <a:rPr lang="en-US" sz="1800" dirty="0" err="1" smtClean="0">
                <a:solidFill>
                  <a:srgbClr val="000000"/>
                </a:solidFill>
              </a:rPr>
              <a:t>hashkey</a:t>
            </a:r>
            <a:r>
              <a:rPr lang="en-US" sz="1800" dirty="0" smtClean="0">
                <a:solidFill>
                  <a:srgbClr val="000000"/>
                </a:solidFill>
              </a:rPr>
              <a:t> values generated by your partition keys</a:t>
            </a:r>
          </a:p>
          <a:p>
            <a:pPr marL="285750" lvl="1"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Log </a:t>
            </a:r>
            <a:r>
              <a:rPr lang="en-US" sz="1800" dirty="0" smtClean="0">
                <a:solidFill>
                  <a:srgbClr val="000000"/>
                </a:solidFill>
              </a:rPr>
              <a:t>Shard-Ids</a:t>
            </a:r>
            <a:endParaRPr lang="en-US" sz="1800" dirty="0">
              <a:solidFill>
                <a:srgbClr val="000000"/>
              </a:solidFill>
            </a:endParaRPr>
          </a:p>
          <a:p>
            <a:pPr marL="285750" lvl="1"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0000"/>
                </a:solidFill>
              </a:rPr>
              <a:t>Determine which Shard receive the most (</a:t>
            </a:r>
            <a:r>
              <a:rPr lang="en-US" sz="1800" dirty="0" err="1" smtClean="0">
                <a:solidFill>
                  <a:srgbClr val="000000"/>
                </a:solidFill>
              </a:rPr>
              <a:t>hashkey</a:t>
            </a:r>
            <a:r>
              <a:rPr lang="en-US" sz="1800" dirty="0" smtClean="0">
                <a:solidFill>
                  <a:srgbClr val="000000"/>
                </a:solidFill>
              </a:rPr>
              <a:t>) traffic.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2789" y="42037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1" indent="-342900">
              <a:buSzPct val="100000"/>
            </a:pP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shardId</a:t>
            </a: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putRecordResult.getShardId</a:t>
            </a:r>
            <a:r>
              <a:rPr lang="en-US" dirty="0">
                <a:solidFill>
                  <a:srgbClr val="000000"/>
                </a:solidFill>
              </a:rPr>
              <a:t>();</a:t>
            </a:r>
          </a:p>
        </p:txBody>
      </p:sp>
      <p:sp>
        <p:nvSpPr>
          <p:cNvPr id="8" name="Rectangle 7"/>
          <p:cNvSpPr/>
          <p:nvPr/>
        </p:nvSpPr>
        <p:spPr>
          <a:xfrm>
            <a:off x="4745199" y="343097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  <a:latin typeface="Lucida Console" panose="020B0609040504020204" pitchFamily="49" charset="0"/>
              </a:rPr>
              <a:t>putRecordRequest.setPartitionKey</a:t>
            </a:r>
            <a:endParaRPr lang="en-US" sz="1600" dirty="0" smtClean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Lucida Console" panose="020B0609040504020204" pitchFamily="49" charset="0"/>
              </a:rPr>
              <a:t>String.format</a:t>
            </a: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( "</a:t>
            </a:r>
            <a:r>
              <a:rPr lang="en-US" sz="16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myPartitionKey</a:t>
            </a:r>
            <a:r>
              <a:rPr lang="en-US" sz="16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"));</a:t>
            </a:r>
            <a:endParaRPr lang="en-US" sz="16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70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2900" y="9525"/>
            <a:ext cx="8458200" cy="857250"/>
          </a:xfrm>
        </p:spPr>
        <p:txBody>
          <a:bodyPr/>
          <a:lstStyle/>
          <a:p>
            <a:r>
              <a:rPr lang="en-US" sz="3200" dirty="0" smtClean="0"/>
              <a:t>Auto-Scaling Kinesis Shards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342900" y="1514474"/>
            <a:ext cx="4391025" cy="3343275"/>
          </a:xfrm>
        </p:spPr>
        <p:txBody>
          <a:bodyPr/>
          <a:lstStyle/>
          <a:p>
            <a:r>
              <a:rPr lang="en-US" sz="2000" dirty="0"/>
              <a:t>java -</a:t>
            </a:r>
            <a:r>
              <a:rPr lang="en-US" sz="2000" dirty="0" err="1"/>
              <a:t>cp</a:t>
            </a:r>
            <a:r>
              <a:rPr lang="en-US" sz="2000" dirty="0"/>
              <a:t> KinesisScalingUtils.jar-complete.jar -</a:t>
            </a:r>
            <a:r>
              <a:rPr lang="en-US" sz="2000" dirty="0" err="1"/>
              <a:t>Dstream</a:t>
            </a:r>
            <a:r>
              <a:rPr lang="en-US" sz="2000" dirty="0"/>
              <a:t>-name=</a:t>
            </a:r>
            <a:r>
              <a:rPr lang="en-US" sz="2000" dirty="0" err="1"/>
              <a:t>MyStream</a:t>
            </a:r>
            <a:r>
              <a:rPr lang="en-US" sz="2000" dirty="0"/>
              <a:t> -</a:t>
            </a:r>
            <a:r>
              <a:rPr lang="en-US" sz="2000" dirty="0" err="1"/>
              <a:t>Dscaling</a:t>
            </a:r>
            <a:r>
              <a:rPr lang="en-US" sz="2000" dirty="0"/>
              <a:t>-action=</a:t>
            </a:r>
            <a:r>
              <a:rPr lang="en-US" sz="2000" dirty="0" err="1"/>
              <a:t>scaleUp</a:t>
            </a:r>
            <a:r>
              <a:rPr lang="en-US" sz="2000" dirty="0"/>
              <a:t> -</a:t>
            </a:r>
            <a:r>
              <a:rPr lang="en-US" sz="2000" dirty="0" err="1"/>
              <a:t>Dcount</a:t>
            </a:r>
            <a:r>
              <a:rPr lang="en-US" sz="2000" dirty="0"/>
              <a:t>=10 </a:t>
            </a:r>
            <a:r>
              <a:rPr lang="en-US" sz="2000" dirty="0" smtClean="0"/>
              <a:t>-</a:t>
            </a:r>
            <a:r>
              <a:rPr lang="en-US" sz="2000" dirty="0" err="1" smtClean="0"/>
              <a:t>Dregion</a:t>
            </a:r>
            <a:r>
              <a:rPr lang="en-US" sz="2000" dirty="0" smtClean="0"/>
              <a:t>=eu-west-1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5105400" y="1047750"/>
            <a:ext cx="39243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Options: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stream-name - The name of the Stream to be scaled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scaling-action - The action to be taken to scale. Must be one of "</a:t>
            </a:r>
            <a:r>
              <a:rPr lang="en-US" dirty="0" err="1">
                <a:solidFill>
                  <a:srgbClr val="000000"/>
                </a:solidFill>
              </a:rPr>
              <a:t>scaleUp</a:t>
            </a:r>
            <a:r>
              <a:rPr lang="en-US" dirty="0">
                <a:solidFill>
                  <a:srgbClr val="000000"/>
                </a:solidFill>
              </a:rPr>
              <a:t>”, "</a:t>
            </a:r>
            <a:r>
              <a:rPr lang="en-US" dirty="0" err="1">
                <a:solidFill>
                  <a:srgbClr val="000000"/>
                </a:solidFill>
              </a:rPr>
              <a:t>scaleDown</a:t>
            </a:r>
            <a:r>
              <a:rPr lang="en-US" dirty="0">
                <a:solidFill>
                  <a:srgbClr val="000000"/>
                </a:solidFill>
              </a:rPr>
              <a:t>" or “resize"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count - Number of shards by which to absolutely scale up or down, or resize to 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pct</a:t>
            </a:r>
            <a:r>
              <a:rPr lang="en-US" dirty="0">
                <a:solidFill>
                  <a:srgbClr val="000000"/>
                </a:solidFill>
              </a:rPr>
              <a:t> - Percentage of the existing number of shards by which to scale up or </a:t>
            </a:r>
            <a:r>
              <a:rPr lang="en-US" dirty="0" smtClean="0">
                <a:solidFill>
                  <a:srgbClr val="000000"/>
                </a:solidFill>
              </a:rPr>
              <a:t>down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7663" y="399232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7CBC"/>
                </a:solidFill>
              </a:rPr>
              <a:t>https://github.com/awslabs/amazon-kinesis-scaling-utils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49" y="61697"/>
            <a:ext cx="1115255" cy="1096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235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Conscious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94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728" y="171450"/>
            <a:ext cx="8887967" cy="8309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Cost Conscious </a:t>
            </a:r>
            <a:r>
              <a:rPr lang="en-US" dirty="0"/>
              <a:t>D</a:t>
            </a:r>
            <a:r>
              <a:rPr lang="en-US" dirty="0" smtClean="0"/>
              <a:t>esign </a:t>
            </a:r>
            <a:br>
              <a:rPr lang="en-US" dirty="0" smtClean="0"/>
            </a:br>
            <a:r>
              <a:rPr lang="en-US" sz="2700" dirty="0" smtClean="0"/>
              <a:t>Example: Should </a:t>
            </a:r>
            <a:r>
              <a:rPr lang="en-US" sz="2700" dirty="0"/>
              <a:t>I use </a:t>
            </a:r>
            <a:r>
              <a:rPr lang="en-US" sz="2700" dirty="0" smtClean="0"/>
              <a:t>Amazon S3 or Amazon DynamoDB?</a:t>
            </a:r>
            <a:endParaRPr lang="en-US" sz="27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73294" y="1676756"/>
            <a:ext cx="8361759" cy="25303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“I’m </a:t>
            </a:r>
            <a:r>
              <a:rPr lang="en-US" sz="2400" dirty="0"/>
              <a:t>currently scoping out a project that will greatly increase my team’s use of </a:t>
            </a:r>
            <a:r>
              <a:rPr lang="en-US" sz="2400" dirty="0" smtClean="0"/>
              <a:t>Amazon S3</a:t>
            </a:r>
            <a:r>
              <a:rPr lang="en-US" sz="2400" dirty="0"/>
              <a:t>. Hoping you could answer some questions. The current iteration of the design calls for </a:t>
            </a:r>
            <a:r>
              <a:rPr lang="en-US" sz="2400" b="1" dirty="0" smtClean="0">
                <a:solidFill>
                  <a:schemeClr val="tx1"/>
                </a:solidFill>
              </a:rPr>
              <a:t>many small </a:t>
            </a:r>
            <a:r>
              <a:rPr lang="en-US" sz="2400" b="1" dirty="0">
                <a:solidFill>
                  <a:schemeClr val="tx1"/>
                </a:solidFill>
              </a:rPr>
              <a:t>files</a:t>
            </a:r>
            <a:r>
              <a:rPr lang="en-US" sz="2400" dirty="0"/>
              <a:t>, perhaps up to a </a:t>
            </a:r>
            <a:r>
              <a:rPr lang="en-US" sz="2400" b="1" dirty="0">
                <a:solidFill>
                  <a:schemeClr val="tx1"/>
                </a:solidFill>
              </a:rPr>
              <a:t>billion during peak</a:t>
            </a:r>
            <a:r>
              <a:rPr lang="en-US" sz="2400" dirty="0"/>
              <a:t>. The </a:t>
            </a:r>
            <a:r>
              <a:rPr lang="en-US" sz="2400" b="1" dirty="0" smtClean="0">
                <a:solidFill>
                  <a:schemeClr val="tx1"/>
                </a:solidFill>
              </a:rPr>
              <a:t>total </a:t>
            </a:r>
            <a:r>
              <a:rPr lang="en-US" sz="2400" b="1" dirty="0">
                <a:solidFill>
                  <a:schemeClr val="tx1"/>
                </a:solidFill>
              </a:rPr>
              <a:t>size </a:t>
            </a:r>
            <a:r>
              <a:rPr lang="en-US" sz="2400" dirty="0"/>
              <a:t>would be on the order of </a:t>
            </a:r>
            <a:r>
              <a:rPr lang="en-US" sz="2400" b="1" dirty="0" smtClean="0">
                <a:solidFill>
                  <a:schemeClr val="tx1"/>
                </a:solidFill>
              </a:rPr>
              <a:t>1.5 TB per month</a:t>
            </a:r>
            <a:r>
              <a:rPr lang="en-US" sz="2400" dirty="0" smtClean="0"/>
              <a:t>…”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848898"/>
              </p:ext>
            </p:extLst>
          </p:nvPr>
        </p:nvGraphicFramePr>
        <p:xfrm>
          <a:off x="911211" y="3890596"/>
          <a:ext cx="7058866" cy="10908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97038"/>
                <a:gridCol w="1427163"/>
                <a:gridCol w="1484313"/>
                <a:gridCol w="2450352"/>
              </a:tblGrid>
              <a:tr h="48872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Request</a:t>
                      </a:r>
                      <a:r>
                        <a:rPr lang="en-US" sz="2000" u="none" strike="noStrike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rate </a:t>
                      </a:r>
                      <a:r>
                        <a:rPr lang="en-US" sz="20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(Writes/sec)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Object size</a:t>
                      </a:r>
                    </a:p>
                    <a:p>
                      <a:pPr algn="l" fontAlgn="b"/>
                      <a:r>
                        <a:rPr lang="en-US" sz="20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(Bytes)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Total size</a:t>
                      </a:r>
                    </a:p>
                    <a:p>
                      <a:pPr algn="l" fontAlgn="b"/>
                      <a:r>
                        <a:rPr lang="en-US" sz="20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(GB/month)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Objects</a:t>
                      </a:r>
                      <a:r>
                        <a:rPr lang="en-US" sz="2000" u="none" strike="noStrike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20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per month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/>
                </a:tc>
              </a:tr>
              <a:tr h="47167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300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2048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1483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         777,600,000 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353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0" y="140553"/>
            <a:ext cx="8905164" cy="956727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700" dirty="0" smtClean="0">
                <a:solidFill>
                  <a:schemeClr val="tx1"/>
                </a:solidFill>
              </a:rPr>
              <a:t>Cost Conscious Design 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Example: Should I use Amazon S3 or Amazon DynamoDB?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89" y="1802674"/>
            <a:ext cx="8090668" cy="145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9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072" y="1458147"/>
            <a:ext cx="4154557" cy="1894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Group 6"/>
          <p:cNvGrpSpPr/>
          <p:nvPr/>
        </p:nvGrpSpPr>
        <p:grpSpPr>
          <a:xfrm>
            <a:off x="47310" y="1429589"/>
            <a:ext cx="4686300" cy="2705100"/>
            <a:chOff x="4457700" y="173935"/>
            <a:chExt cx="4686300" cy="27051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7700" y="173935"/>
              <a:ext cx="4686300" cy="6858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7700" y="859735"/>
              <a:ext cx="4686300" cy="20193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307517"/>
              </p:ext>
            </p:extLst>
          </p:nvPr>
        </p:nvGraphicFramePr>
        <p:xfrm>
          <a:off x="2932880" y="96774"/>
          <a:ext cx="6211120" cy="12382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97038"/>
                <a:gridCol w="1427163"/>
                <a:gridCol w="1484313"/>
                <a:gridCol w="1602606"/>
              </a:tblGrid>
              <a:tr h="59520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Request</a:t>
                      </a:r>
                      <a:r>
                        <a:rPr lang="en-US" sz="2000" u="none" strike="noStrike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rate </a:t>
                      </a:r>
                    </a:p>
                    <a:p>
                      <a:pPr algn="l" fontAlgn="b"/>
                      <a:r>
                        <a:rPr lang="en-US" sz="20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(Writes/sec)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Object size</a:t>
                      </a:r>
                    </a:p>
                    <a:p>
                      <a:pPr algn="l" fontAlgn="b"/>
                      <a:r>
                        <a:rPr lang="en-US" sz="20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(Bytes)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Total size</a:t>
                      </a:r>
                    </a:p>
                    <a:p>
                      <a:pPr algn="l" fontAlgn="b"/>
                      <a:r>
                        <a:rPr lang="en-US" sz="20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(GB/month)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Objects</a:t>
                      </a:r>
                      <a:r>
                        <a:rPr lang="en-US" sz="2000" u="none" strike="noStrike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20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per month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/>
                </a:tc>
              </a:tr>
              <a:tr h="47167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300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</a:rPr>
                        <a:t>2,048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</a:rPr>
                        <a:t>1,483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         777,600,000 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H="1">
            <a:off x="3089189" y="1271016"/>
            <a:ext cx="1726508" cy="1692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743962" y="1262270"/>
            <a:ext cx="468170" cy="25806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818238" y="1262270"/>
            <a:ext cx="2341572" cy="1233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7778277" y="1262270"/>
            <a:ext cx="673717" cy="15755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393662" y="1273575"/>
            <a:ext cx="975532" cy="9552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563" y="3638571"/>
            <a:ext cx="4219575" cy="7048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85" y="4343421"/>
            <a:ext cx="4248150" cy="6858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5" name="Picture 34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5892" y="4494911"/>
            <a:ext cx="3815571" cy="546042"/>
          </a:xfrm>
          <a:prstGeom prst="rect">
            <a:avLst/>
          </a:prstGeom>
        </p:spPr>
      </p:pic>
      <p:sp>
        <p:nvSpPr>
          <p:cNvPr id="39" name="Down Arrow 38"/>
          <p:cNvSpPr/>
          <p:nvPr/>
        </p:nvSpPr>
        <p:spPr>
          <a:xfrm>
            <a:off x="6723023" y="3417133"/>
            <a:ext cx="390655" cy="180471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2189163" y="4159117"/>
            <a:ext cx="402594" cy="159875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66384" y="199758"/>
            <a:ext cx="2600383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00" b="1" dirty="0" smtClean="0"/>
              <a:t>Amazon S3 or</a:t>
            </a:r>
          </a:p>
          <a:p>
            <a:pPr>
              <a:lnSpc>
                <a:spcPct val="90000"/>
              </a:lnSpc>
            </a:pPr>
            <a:r>
              <a:rPr lang="en-US" sz="2600" b="1" dirty="0" smtClean="0"/>
              <a:t>Amazon DynamoDB?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887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 &amp; </a:t>
            </a:r>
            <a:r>
              <a:rPr lang="en-US" dirty="0" err="1" smtClean="0"/>
              <a:t>NewSQL</a:t>
            </a:r>
            <a:r>
              <a:rPr lang="en-US" dirty="0" smtClean="0"/>
              <a:t> Solution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Amazon DynamoDB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42900" y="1572432"/>
            <a:ext cx="4043363" cy="3285317"/>
          </a:xfrm>
        </p:spPr>
        <p:txBody>
          <a:bodyPr/>
          <a:lstStyle/>
          <a:p>
            <a:r>
              <a:rPr lang="en-US" dirty="0"/>
              <a:t>3 </a:t>
            </a:r>
            <a:r>
              <a:rPr lang="en-US" dirty="0" smtClean="0"/>
              <a:t>AZ replication</a:t>
            </a:r>
          </a:p>
          <a:p>
            <a:r>
              <a:rPr lang="en-US" dirty="0" smtClean="0"/>
              <a:t>Unlimited concurrency</a:t>
            </a:r>
          </a:p>
          <a:p>
            <a:r>
              <a:rPr lang="en-US" dirty="0" smtClean="0"/>
              <a:t>No DB size limits</a:t>
            </a:r>
          </a:p>
          <a:p>
            <a:r>
              <a:rPr lang="en-US" dirty="0" smtClean="0"/>
              <a:t>No throughout limits</a:t>
            </a:r>
          </a:p>
          <a:p>
            <a:r>
              <a:rPr lang="en-US" dirty="0" smtClean="0"/>
              <a:t>Key-value, Document, Simple Query</a:t>
            </a:r>
          </a:p>
          <a:p>
            <a:r>
              <a:rPr lang="en-US" dirty="0" smtClean="0"/>
              <a:t>Auto-</a:t>
            </a:r>
            <a:r>
              <a:rPr lang="en-US" dirty="0" err="1" smtClean="0"/>
              <a:t>sharding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Amazon RDS for Aurora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4645026" y="1568741"/>
            <a:ext cx="4263230" cy="3289009"/>
          </a:xfrm>
        </p:spPr>
        <p:txBody>
          <a:bodyPr/>
          <a:lstStyle/>
          <a:p>
            <a:r>
              <a:rPr lang="en-US" dirty="0" smtClean="0"/>
              <a:t>3 AZ replication</a:t>
            </a:r>
          </a:p>
          <a:p>
            <a:r>
              <a:rPr lang="en-US" dirty="0" smtClean="0"/>
              <a:t>Thousands of concurrent users per instance + 15 read-replicas</a:t>
            </a:r>
          </a:p>
          <a:p>
            <a:r>
              <a:rPr lang="en-US" dirty="0" smtClean="0"/>
              <a:t>DB size: 64TB</a:t>
            </a:r>
          </a:p>
          <a:p>
            <a:r>
              <a:rPr lang="en-US" dirty="0" smtClean="0"/>
              <a:t>MySQL 5.6 compatible &amp; 5x performance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876" y="1028700"/>
            <a:ext cx="640000" cy="713143"/>
          </a:xfrm>
          <a:prstGeom prst="rect">
            <a:avLst/>
          </a:prstGeom>
        </p:spPr>
      </p:pic>
      <p:pic>
        <p:nvPicPr>
          <p:cNvPr id="8" name="Picture 7" descr="Dynamo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315" y="1035876"/>
            <a:ext cx="804839" cy="80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Curved Connector 96"/>
          <p:cNvCxnSpPr>
            <a:stCxn id="95" idx="1"/>
            <a:endCxn id="20" idx="1"/>
          </p:cNvCxnSpPr>
          <p:nvPr/>
        </p:nvCxnSpPr>
        <p:spPr>
          <a:xfrm rot="10800000" flipH="1" flipV="1">
            <a:off x="1166694" y="2934548"/>
            <a:ext cx="494984" cy="1338019"/>
          </a:xfrm>
          <a:prstGeom prst="curvedConnector3">
            <a:avLst>
              <a:gd name="adj1" fmla="val -162301"/>
            </a:avLst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166694" y="2638359"/>
            <a:ext cx="233886" cy="59237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53" y="171450"/>
            <a:ext cx="5495925" cy="1364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053" y="3534672"/>
            <a:ext cx="5535415" cy="128552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720821"/>
              </p:ext>
            </p:extLst>
          </p:nvPr>
        </p:nvGraphicFramePr>
        <p:xfrm>
          <a:off x="1088572" y="1682841"/>
          <a:ext cx="7861406" cy="167359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7818"/>
                <a:gridCol w="1697038"/>
                <a:gridCol w="1427163"/>
                <a:gridCol w="1484313"/>
                <a:gridCol w="2015074"/>
              </a:tblGrid>
              <a:tr h="488727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Request</a:t>
                      </a:r>
                      <a:r>
                        <a:rPr lang="en-US" sz="2000" u="none" strike="noStrike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rate </a:t>
                      </a:r>
                    </a:p>
                    <a:p>
                      <a:pPr algn="l" fontAlgn="b"/>
                      <a:r>
                        <a:rPr lang="en-US" sz="20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(Writes/sec)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Object size</a:t>
                      </a:r>
                    </a:p>
                    <a:p>
                      <a:pPr algn="l" fontAlgn="b"/>
                      <a:r>
                        <a:rPr lang="en-US" sz="20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(Bytes)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Total size</a:t>
                      </a:r>
                    </a:p>
                    <a:p>
                      <a:pPr algn="l" fontAlgn="b"/>
                      <a:r>
                        <a:rPr lang="en-US" sz="20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(GB/month)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Objects</a:t>
                      </a:r>
                      <a:r>
                        <a:rPr lang="en-US" sz="2000" u="none" strike="noStrike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20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per month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/>
                </a:tc>
              </a:tr>
              <a:tr h="47167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  <a:hlinkClick r:id="rId5"/>
                        </a:rPr>
                        <a:t>Scenario 1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300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</a:rPr>
                        <a:t>2,048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</a:rPr>
                        <a:t>1,483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smtClean="0">
                          <a:effectLst/>
                        </a:rPr>
                        <a:t>777,600,000 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</a:tr>
              <a:tr h="58278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  <a:hlinkClick r:id="rId6"/>
                        </a:rPr>
                        <a:t>Scenario 2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300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</a:rPr>
                        <a:t>32,768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</a:rPr>
                        <a:t>23,730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smtClean="0">
                          <a:effectLst/>
                        </a:rPr>
                        <a:t>777,600,000 </a:t>
                      </a:r>
                      <a:endParaRPr lang="en-US" sz="2000" b="0" i="0" u="none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pSp>
        <p:nvGrpSpPr>
          <p:cNvPr id="67" name="Group 66"/>
          <p:cNvGrpSpPr/>
          <p:nvPr/>
        </p:nvGrpSpPr>
        <p:grpSpPr>
          <a:xfrm>
            <a:off x="1661678" y="3829050"/>
            <a:ext cx="718805" cy="1139775"/>
            <a:chOff x="1566002" y="3704014"/>
            <a:chExt cx="718805" cy="113977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6002" y="3704014"/>
              <a:ext cx="718805" cy="887036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691377" y="4602164"/>
              <a:ext cx="495353" cy="241625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sz="1350" b="1" dirty="0" smtClean="0"/>
                <a:t>Amazon S3</a:t>
              </a:r>
              <a:endParaRPr lang="en-US" sz="1350" b="1" dirty="0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7579" y="238268"/>
            <a:ext cx="875653" cy="87890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650810" y="1148280"/>
            <a:ext cx="551583" cy="26772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sz="1350" b="1" dirty="0" smtClean="0"/>
              <a:t>Amazon DynamoDB</a:t>
            </a:r>
            <a:endParaRPr lang="en-US" sz="1350" b="1" dirty="0"/>
          </a:p>
        </p:txBody>
      </p:sp>
      <p:cxnSp>
        <p:nvCxnSpPr>
          <p:cNvPr id="106" name="Curved Connector 105"/>
          <p:cNvCxnSpPr>
            <a:stCxn id="6" idx="1"/>
            <a:endCxn id="23" idx="1"/>
          </p:cNvCxnSpPr>
          <p:nvPr/>
        </p:nvCxnSpPr>
        <p:spPr>
          <a:xfrm rot="10800000" flipH="1">
            <a:off x="1088571" y="677720"/>
            <a:ext cx="399007" cy="1841917"/>
          </a:xfrm>
          <a:prstGeom prst="curvedConnector3">
            <a:avLst>
              <a:gd name="adj1" fmla="val -175150"/>
            </a:avLst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46078" y="3534673"/>
            <a:ext cx="620683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use 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6078" y="1350930"/>
            <a:ext cx="620683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/>
              <a:t>use </a:t>
            </a:r>
          </a:p>
        </p:txBody>
      </p:sp>
    </p:spTree>
    <p:extLst>
      <p:ext uri="{BB962C8B-B14F-4D97-AF65-F5344CB8AC3E}">
        <p14:creationId xmlns:p14="http://schemas.microsoft.com/office/powerpoint/2010/main" val="274981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ecx.images-amazon.com/images/I/81hT%2BTb6RtL._SL1500_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55" y="714375"/>
            <a:ext cx="5199697" cy="4371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49250" y="0"/>
            <a:ext cx="8137525" cy="714375"/>
          </a:xfrm>
        </p:spPr>
        <p:txBody>
          <a:bodyPr>
            <a:noAutofit/>
          </a:bodyPr>
          <a:lstStyle/>
          <a:p>
            <a:r>
              <a:rPr lang="en-US" sz="3600" dirty="0" smtClean="0"/>
              <a:t>What is the temperature of your data?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5745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4364" y="17069"/>
            <a:ext cx="8205304" cy="857250"/>
          </a:xfrm>
        </p:spPr>
        <p:txBody>
          <a:bodyPr>
            <a:noAutofit/>
          </a:bodyPr>
          <a:lstStyle/>
          <a:p>
            <a:r>
              <a:rPr lang="en-US" sz="3600" dirty="0" smtClean="0"/>
              <a:t>Data Characteristics: Hot, Warm, Cold</a:t>
            </a:r>
            <a:endParaRPr lang="en-US" sz="36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740905"/>
              </p:ext>
            </p:extLst>
          </p:nvPr>
        </p:nvGraphicFramePr>
        <p:xfrm>
          <a:off x="364364" y="1520468"/>
          <a:ext cx="8658224" cy="29851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4556"/>
                <a:gridCol w="2164556"/>
                <a:gridCol w="2164556"/>
                <a:gridCol w="2164556"/>
              </a:tblGrid>
              <a:tr h="449446"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+mj-lt"/>
                        </a:rPr>
                        <a:t>Hot</a:t>
                      </a:r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+mj-lt"/>
                        </a:rPr>
                        <a:t>Warm</a:t>
                      </a:r>
                      <a:endParaRPr lang="en-US" sz="2400" dirty="0">
                        <a:latin typeface="+mj-lt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+mj-lt"/>
                        </a:rPr>
                        <a:t>Cold</a:t>
                      </a:r>
                      <a:endParaRPr lang="en-US" sz="2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41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Volume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MB</a:t>
                      </a:r>
                      <a:r>
                        <a:rPr lang="en-US" sz="2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GB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gradFill>
                      <a:gsLst>
                        <a:gs pos="0">
                          <a:srgbClr val="C00000"/>
                        </a:gs>
                        <a:gs pos="52000">
                          <a:srgbClr val="FF0000"/>
                        </a:gs>
                        <a:gs pos="100000">
                          <a:srgbClr val="FFC000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GB</a:t>
                      </a:r>
                      <a:r>
                        <a:rPr lang="en-US" sz="2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3">
                            <a:lumMod val="75000"/>
                          </a:schemeClr>
                        </a:gs>
                        <a:gs pos="5000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PB</a:t>
                      </a:r>
                    </a:p>
                  </a:txBody>
                  <a:tcPr marL="9525" marR="9525" marT="9525" marB="0" anchor="b">
                    <a:gradFill>
                      <a:gsLst>
                        <a:gs pos="51000">
                          <a:srgbClr val="00B050"/>
                        </a:gs>
                        <a:gs pos="0">
                          <a:srgbClr val="FFFF00"/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0" scaled="1"/>
                    </a:gradFill>
                  </a:tcPr>
                </a:tc>
              </a:tr>
              <a:tr h="41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Item 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size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</a:t>
                      </a:r>
                      <a:r>
                        <a:rPr lang="en-US" sz="2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KB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gradFill>
                      <a:gsLst>
                        <a:gs pos="0">
                          <a:srgbClr val="C00000"/>
                        </a:gs>
                        <a:gs pos="52000">
                          <a:srgbClr val="FF0000"/>
                        </a:gs>
                        <a:gs pos="100000">
                          <a:srgbClr val="FFC000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KB</a:t>
                      </a:r>
                      <a:r>
                        <a:rPr lang="en-US" sz="2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MB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3">
                            <a:lumMod val="75000"/>
                          </a:schemeClr>
                        </a:gs>
                        <a:gs pos="5000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KB</a:t>
                      </a:r>
                      <a:r>
                        <a:rPr lang="en-US" sz="2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TB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gradFill>
                      <a:gsLst>
                        <a:gs pos="51000">
                          <a:srgbClr val="00B050"/>
                        </a:gs>
                        <a:gs pos="0">
                          <a:srgbClr val="FFFF00"/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0" scaled="1"/>
                    </a:gradFill>
                  </a:tcPr>
                </a:tc>
              </a:tr>
              <a:tr h="41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Latency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gradFill>
                      <a:gsLst>
                        <a:gs pos="0">
                          <a:srgbClr val="C00000"/>
                        </a:gs>
                        <a:gs pos="52000">
                          <a:srgbClr val="FF0000"/>
                        </a:gs>
                        <a:gs pos="100000">
                          <a:srgbClr val="FFC000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ms, sec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3">
                            <a:lumMod val="75000"/>
                          </a:schemeClr>
                        </a:gs>
                        <a:gs pos="5000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min, hrs</a:t>
                      </a:r>
                    </a:p>
                  </a:txBody>
                  <a:tcPr marL="9525" marR="9525" marT="9525" marB="0" anchor="b">
                    <a:gradFill>
                      <a:gsLst>
                        <a:gs pos="51000">
                          <a:srgbClr val="00B050"/>
                        </a:gs>
                        <a:gs pos="0">
                          <a:srgbClr val="FFFF00"/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0" scaled="1"/>
                    </a:gradFill>
                  </a:tcPr>
                </a:tc>
              </a:tr>
              <a:tr h="4187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Durability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Low</a:t>
                      </a:r>
                      <a:r>
                        <a:rPr lang="en-US" sz="2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High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gradFill>
                      <a:gsLst>
                        <a:gs pos="0">
                          <a:srgbClr val="C00000"/>
                        </a:gs>
                        <a:gs pos="52000">
                          <a:srgbClr val="FF0000"/>
                        </a:gs>
                        <a:gs pos="100000">
                          <a:srgbClr val="FFC000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High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3">
                            <a:lumMod val="75000"/>
                          </a:schemeClr>
                        </a:gs>
                        <a:gs pos="5000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Very 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High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gradFill>
                      <a:gsLst>
                        <a:gs pos="51000">
                          <a:srgbClr val="00B050"/>
                        </a:gs>
                        <a:gs pos="0">
                          <a:srgbClr val="FFFF00"/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0" scaled="1"/>
                    </a:gradFill>
                  </a:tcPr>
                </a:tc>
              </a:tr>
              <a:tr h="4776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Request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rate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Very High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rgbClr val="C00000"/>
                        </a:gs>
                        <a:gs pos="52000">
                          <a:srgbClr val="FF0000"/>
                        </a:gs>
                        <a:gs pos="100000">
                          <a:srgbClr val="FFC000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High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3">
                            <a:lumMod val="75000"/>
                          </a:schemeClr>
                        </a:gs>
                        <a:gs pos="5000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Low</a:t>
                      </a:r>
                    </a:p>
                  </a:txBody>
                  <a:tcPr marL="9525" marR="9525" marT="9525" marB="0" anchor="b">
                    <a:gradFill>
                      <a:gsLst>
                        <a:gs pos="51000">
                          <a:srgbClr val="00B050"/>
                        </a:gs>
                        <a:gs pos="0">
                          <a:srgbClr val="FFFF00"/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0" scaled="1"/>
                    </a:gradFill>
                  </a:tcPr>
                </a:tc>
              </a:tr>
              <a:tr h="29656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Cost/GB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$$-$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rgbClr val="C00000"/>
                        </a:gs>
                        <a:gs pos="52000">
                          <a:srgbClr val="FF0000"/>
                        </a:gs>
                        <a:gs pos="100000">
                          <a:srgbClr val="FFC000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$-¢¢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3">
                            <a:lumMod val="75000"/>
                          </a:schemeClr>
                        </a:gs>
                        <a:gs pos="5000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¢</a:t>
                      </a:r>
                      <a:endParaRPr lang="en-US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gradFill>
                      <a:gsLst>
                        <a:gs pos="51000">
                          <a:srgbClr val="00B050"/>
                        </a:gs>
                        <a:gs pos="0">
                          <a:srgbClr val="FFFF00"/>
                        </a:gs>
                        <a:gs pos="100000">
                          <a:schemeClr val="accent1">
                            <a:lumMod val="75000"/>
                          </a:schemeClr>
                        </a:gs>
                      </a:gsLst>
                      <a:lin ang="0" scaled="1"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095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6156286" y="64781"/>
            <a:ext cx="2975357" cy="5086010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42000">
                <a:srgbClr val="92D05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074351" y="64441"/>
            <a:ext cx="3081615" cy="5086350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FFFF0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680" y="57150"/>
            <a:ext cx="3081615" cy="5086350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50000">
                <a:srgbClr val="E0600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496962" y="1122824"/>
            <a:ext cx="2650348" cy="1289229"/>
          </a:xfrm>
          <a:prstGeom prst="ellipse">
            <a:avLst/>
          </a:prstGeom>
          <a:gradFill>
            <a:gsLst>
              <a:gs pos="0">
                <a:srgbClr val="FFC000"/>
              </a:gs>
              <a:gs pos="100000">
                <a:srgbClr val="FFFF00"/>
              </a:gs>
            </a:gsLst>
            <a:lin ang="0" scaled="1"/>
          </a:gradFill>
          <a:ln>
            <a:solidFill>
              <a:schemeClr val="accent6">
                <a:lumMod val="1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Amazon</a:t>
            </a:r>
            <a:br>
              <a:rPr lang="en-US" dirty="0">
                <a:solidFill>
                  <a:schemeClr val="accent6">
                    <a:lumMod val="1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RDS</a:t>
            </a:r>
          </a:p>
        </p:txBody>
      </p:sp>
      <p:sp>
        <p:nvSpPr>
          <p:cNvPr id="5" name="Oval 4"/>
          <p:cNvSpPr/>
          <p:nvPr/>
        </p:nvSpPr>
        <p:spPr>
          <a:xfrm>
            <a:off x="5794359" y="1364854"/>
            <a:ext cx="1901842" cy="1289229"/>
          </a:xfrm>
          <a:prstGeom prst="ellipse">
            <a:avLst/>
          </a:prstGeom>
          <a:gradFill>
            <a:gsLst>
              <a:gs pos="71000">
                <a:srgbClr val="92D050"/>
              </a:gs>
              <a:gs pos="0">
                <a:srgbClr val="FFFF00"/>
              </a:gs>
              <a:gs pos="100000">
                <a:srgbClr val="00B050"/>
              </a:gs>
            </a:gsLst>
            <a:lin ang="0" scaled="1"/>
          </a:gradFill>
          <a:ln>
            <a:solidFill>
              <a:schemeClr val="accent6">
                <a:lumMod val="1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Amazon</a:t>
            </a:r>
            <a:br>
              <a:rPr lang="en-US" dirty="0">
                <a:solidFill>
                  <a:schemeClr val="accent6">
                    <a:lumMod val="1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Redshift</a:t>
            </a:r>
          </a:p>
        </p:txBody>
      </p:sp>
      <p:sp>
        <p:nvSpPr>
          <p:cNvPr id="18" name="Freeform 17"/>
          <p:cNvSpPr/>
          <p:nvPr/>
        </p:nvSpPr>
        <p:spPr>
          <a:xfrm>
            <a:off x="3496962" y="3606486"/>
            <a:ext cx="3286897" cy="1274433"/>
          </a:xfrm>
          <a:custGeom>
            <a:avLst/>
            <a:gdLst>
              <a:gd name="connsiteX0" fmla="*/ 2977979 w 3286897"/>
              <a:gd name="connsiteY0" fmla="*/ 322963 h 1274433"/>
              <a:gd name="connsiteX1" fmla="*/ 2977979 w 3286897"/>
              <a:gd name="connsiteY1" fmla="*/ 322963 h 1274433"/>
              <a:gd name="connsiteX2" fmla="*/ 2817341 w 3286897"/>
              <a:gd name="connsiteY2" fmla="*/ 248822 h 1274433"/>
              <a:gd name="connsiteX3" fmla="*/ 2743200 w 3286897"/>
              <a:gd name="connsiteY3" fmla="*/ 236465 h 1274433"/>
              <a:gd name="connsiteX4" fmla="*/ 2570206 w 3286897"/>
              <a:gd name="connsiteY4" fmla="*/ 187038 h 1274433"/>
              <a:gd name="connsiteX5" fmla="*/ 2471352 w 3286897"/>
              <a:gd name="connsiteY5" fmla="*/ 162325 h 1274433"/>
              <a:gd name="connsiteX6" fmla="*/ 2397211 w 3286897"/>
              <a:gd name="connsiteY6" fmla="*/ 137611 h 1274433"/>
              <a:gd name="connsiteX7" fmla="*/ 2298357 w 3286897"/>
              <a:gd name="connsiteY7" fmla="*/ 112898 h 1274433"/>
              <a:gd name="connsiteX8" fmla="*/ 2162433 w 3286897"/>
              <a:gd name="connsiteY8" fmla="*/ 75828 h 1274433"/>
              <a:gd name="connsiteX9" fmla="*/ 2088292 w 3286897"/>
              <a:gd name="connsiteY9" fmla="*/ 63471 h 1274433"/>
              <a:gd name="connsiteX10" fmla="*/ 2051222 w 3286897"/>
              <a:gd name="connsiteY10" fmla="*/ 51114 h 1274433"/>
              <a:gd name="connsiteX11" fmla="*/ 1878227 w 3286897"/>
              <a:gd name="connsiteY11" fmla="*/ 26400 h 1274433"/>
              <a:gd name="connsiteX12" fmla="*/ 1359243 w 3286897"/>
              <a:gd name="connsiteY12" fmla="*/ 26400 h 1274433"/>
              <a:gd name="connsiteX13" fmla="*/ 1136822 w 3286897"/>
              <a:gd name="connsiteY13" fmla="*/ 38757 h 1274433"/>
              <a:gd name="connsiteX14" fmla="*/ 939114 w 3286897"/>
              <a:gd name="connsiteY14" fmla="*/ 63471 h 1274433"/>
              <a:gd name="connsiteX15" fmla="*/ 691979 w 3286897"/>
              <a:gd name="connsiteY15" fmla="*/ 88184 h 1274433"/>
              <a:gd name="connsiteX16" fmla="*/ 568411 w 3286897"/>
              <a:gd name="connsiteY16" fmla="*/ 112898 h 1274433"/>
              <a:gd name="connsiteX17" fmla="*/ 469557 w 3286897"/>
              <a:gd name="connsiteY17" fmla="*/ 137611 h 1274433"/>
              <a:gd name="connsiteX18" fmla="*/ 333633 w 3286897"/>
              <a:gd name="connsiteY18" fmla="*/ 162325 h 1274433"/>
              <a:gd name="connsiteX19" fmla="*/ 271849 w 3286897"/>
              <a:gd name="connsiteY19" fmla="*/ 187038 h 1274433"/>
              <a:gd name="connsiteX20" fmla="*/ 234779 w 3286897"/>
              <a:gd name="connsiteY20" fmla="*/ 211752 h 1274433"/>
              <a:gd name="connsiteX21" fmla="*/ 172995 w 3286897"/>
              <a:gd name="connsiteY21" fmla="*/ 224109 h 1274433"/>
              <a:gd name="connsiteX22" fmla="*/ 135924 w 3286897"/>
              <a:gd name="connsiteY22" fmla="*/ 236465 h 1274433"/>
              <a:gd name="connsiteX23" fmla="*/ 61784 w 3286897"/>
              <a:gd name="connsiteY23" fmla="*/ 285892 h 1274433"/>
              <a:gd name="connsiteX24" fmla="*/ 12357 w 3286897"/>
              <a:gd name="connsiteY24" fmla="*/ 372390 h 1274433"/>
              <a:gd name="connsiteX25" fmla="*/ 0 w 3286897"/>
              <a:gd name="connsiteY25" fmla="*/ 434173 h 1274433"/>
              <a:gd name="connsiteX26" fmla="*/ 12357 w 3286897"/>
              <a:gd name="connsiteY26" fmla="*/ 545384 h 1274433"/>
              <a:gd name="connsiteX27" fmla="*/ 135924 w 3286897"/>
              <a:gd name="connsiteY27" fmla="*/ 668952 h 1274433"/>
              <a:gd name="connsiteX28" fmla="*/ 172995 w 3286897"/>
              <a:gd name="connsiteY28" fmla="*/ 681309 h 1274433"/>
              <a:gd name="connsiteX29" fmla="*/ 222422 w 3286897"/>
              <a:gd name="connsiteY29" fmla="*/ 718379 h 1274433"/>
              <a:gd name="connsiteX30" fmla="*/ 271849 w 3286897"/>
              <a:gd name="connsiteY30" fmla="*/ 730736 h 1274433"/>
              <a:gd name="connsiteX31" fmla="*/ 308919 w 3286897"/>
              <a:gd name="connsiteY31" fmla="*/ 743092 h 1274433"/>
              <a:gd name="connsiteX32" fmla="*/ 345989 w 3286897"/>
              <a:gd name="connsiteY32" fmla="*/ 767806 h 1274433"/>
              <a:gd name="connsiteX33" fmla="*/ 481914 w 3286897"/>
              <a:gd name="connsiteY33" fmla="*/ 817233 h 1274433"/>
              <a:gd name="connsiteX34" fmla="*/ 593124 w 3286897"/>
              <a:gd name="connsiteY34" fmla="*/ 866660 h 1274433"/>
              <a:gd name="connsiteX35" fmla="*/ 704335 w 3286897"/>
              <a:gd name="connsiteY35" fmla="*/ 903730 h 1274433"/>
              <a:gd name="connsiteX36" fmla="*/ 803189 w 3286897"/>
              <a:gd name="connsiteY36" fmla="*/ 953157 h 1274433"/>
              <a:gd name="connsiteX37" fmla="*/ 902043 w 3286897"/>
              <a:gd name="connsiteY37" fmla="*/ 977871 h 1274433"/>
              <a:gd name="connsiteX38" fmla="*/ 988541 w 3286897"/>
              <a:gd name="connsiteY38" fmla="*/ 1014941 h 1274433"/>
              <a:gd name="connsiteX39" fmla="*/ 1062681 w 3286897"/>
              <a:gd name="connsiteY39" fmla="*/ 1027298 h 1274433"/>
              <a:gd name="connsiteX40" fmla="*/ 1136822 w 3286897"/>
              <a:gd name="connsiteY40" fmla="*/ 1052011 h 1274433"/>
              <a:gd name="connsiteX41" fmla="*/ 1173892 w 3286897"/>
              <a:gd name="connsiteY41" fmla="*/ 1064368 h 1274433"/>
              <a:gd name="connsiteX42" fmla="*/ 1297460 w 3286897"/>
              <a:gd name="connsiteY42" fmla="*/ 1101438 h 1274433"/>
              <a:gd name="connsiteX43" fmla="*/ 1334530 w 3286897"/>
              <a:gd name="connsiteY43" fmla="*/ 1113795 h 1274433"/>
              <a:gd name="connsiteX44" fmla="*/ 1396314 w 3286897"/>
              <a:gd name="connsiteY44" fmla="*/ 1126152 h 1274433"/>
              <a:gd name="connsiteX45" fmla="*/ 1433384 w 3286897"/>
              <a:gd name="connsiteY45" fmla="*/ 1138509 h 1274433"/>
              <a:gd name="connsiteX46" fmla="*/ 1482811 w 3286897"/>
              <a:gd name="connsiteY46" fmla="*/ 1163222 h 1274433"/>
              <a:gd name="connsiteX47" fmla="*/ 1569308 w 3286897"/>
              <a:gd name="connsiteY47" fmla="*/ 1175579 h 1274433"/>
              <a:gd name="connsiteX48" fmla="*/ 1680519 w 3286897"/>
              <a:gd name="connsiteY48" fmla="*/ 1212649 h 1274433"/>
              <a:gd name="connsiteX49" fmla="*/ 1729946 w 3286897"/>
              <a:gd name="connsiteY49" fmla="*/ 1225006 h 1274433"/>
              <a:gd name="connsiteX50" fmla="*/ 1804087 w 3286897"/>
              <a:gd name="connsiteY50" fmla="*/ 1237363 h 1274433"/>
              <a:gd name="connsiteX51" fmla="*/ 1853514 w 3286897"/>
              <a:gd name="connsiteY51" fmla="*/ 1249719 h 1274433"/>
              <a:gd name="connsiteX52" fmla="*/ 1890584 w 3286897"/>
              <a:gd name="connsiteY52" fmla="*/ 1262076 h 1274433"/>
              <a:gd name="connsiteX53" fmla="*/ 2075935 w 3286897"/>
              <a:gd name="connsiteY53" fmla="*/ 1274433 h 1274433"/>
              <a:gd name="connsiteX54" fmla="*/ 2323070 w 3286897"/>
              <a:gd name="connsiteY54" fmla="*/ 1262076 h 1274433"/>
              <a:gd name="connsiteX55" fmla="*/ 2384854 w 3286897"/>
              <a:gd name="connsiteY55" fmla="*/ 1249719 h 1274433"/>
              <a:gd name="connsiteX56" fmla="*/ 2669060 w 3286897"/>
              <a:gd name="connsiteY56" fmla="*/ 1225006 h 1274433"/>
              <a:gd name="connsiteX57" fmla="*/ 3076833 w 3286897"/>
              <a:gd name="connsiteY57" fmla="*/ 1212649 h 1274433"/>
              <a:gd name="connsiteX58" fmla="*/ 3126260 w 3286897"/>
              <a:gd name="connsiteY58" fmla="*/ 1200292 h 1274433"/>
              <a:gd name="connsiteX59" fmla="*/ 3188043 w 3286897"/>
              <a:gd name="connsiteY59" fmla="*/ 1126152 h 1274433"/>
              <a:gd name="connsiteX60" fmla="*/ 3225114 w 3286897"/>
              <a:gd name="connsiteY60" fmla="*/ 1089082 h 1274433"/>
              <a:gd name="connsiteX61" fmla="*/ 3262184 w 3286897"/>
              <a:gd name="connsiteY61" fmla="*/ 977871 h 1274433"/>
              <a:gd name="connsiteX62" fmla="*/ 3274541 w 3286897"/>
              <a:gd name="connsiteY62" fmla="*/ 940800 h 1274433"/>
              <a:gd name="connsiteX63" fmla="*/ 3286897 w 3286897"/>
              <a:gd name="connsiteY63" fmla="*/ 891373 h 1274433"/>
              <a:gd name="connsiteX64" fmla="*/ 3274541 w 3286897"/>
              <a:gd name="connsiteY64" fmla="*/ 631882 h 1274433"/>
              <a:gd name="connsiteX65" fmla="*/ 3262184 w 3286897"/>
              <a:gd name="connsiteY65" fmla="*/ 594811 h 1274433"/>
              <a:gd name="connsiteX66" fmla="*/ 3225114 w 3286897"/>
              <a:gd name="connsiteY66" fmla="*/ 557741 h 1274433"/>
              <a:gd name="connsiteX67" fmla="*/ 3200400 w 3286897"/>
              <a:gd name="connsiteY67" fmla="*/ 520671 h 1274433"/>
              <a:gd name="connsiteX68" fmla="*/ 3089189 w 3286897"/>
              <a:gd name="connsiteY68" fmla="*/ 446530 h 1274433"/>
              <a:gd name="connsiteX69" fmla="*/ 3052119 w 3286897"/>
              <a:gd name="connsiteY69" fmla="*/ 421817 h 1274433"/>
              <a:gd name="connsiteX70" fmla="*/ 2990335 w 3286897"/>
              <a:gd name="connsiteY70" fmla="*/ 397103 h 1274433"/>
              <a:gd name="connsiteX71" fmla="*/ 2916195 w 3286897"/>
              <a:gd name="connsiteY71" fmla="*/ 372390 h 1274433"/>
              <a:gd name="connsiteX72" fmla="*/ 2854411 w 3286897"/>
              <a:gd name="connsiteY72" fmla="*/ 347676 h 1274433"/>
              <a:gd name="connsiteX73" fmla="*/ 2817341 w 3286897"/>
              <a:gd name="connsiteY73" fmla="*/ 322963 h 1274433"/>
              <a:gd name="connsiteX74" fmla="*/ 2631989 w 3286897"/>
              <a:gd name="connsiteY74" fmla="*/ 310606 h 1274433"/>
              <a:gd name="connsiteX75" fmla="*/ 2607276 w 3286897"/>
              <a:gd name="connsiteY75" fmla="*/ 236465 h 1274433"/>
              <a:gd name="connsiteX76" fmla="*/ 2533135 w 3286897"/>
              <a:gd name="connsiteY76" fmla="*/ 211752 h 1274433"/>
              <a:gd name="connsiteX77" fmla="*/ 2508422 w 3286897"/>
              <a:gd name="connsiteY77" fmla="*/ 112898 h 1274433"/>
              <a:gd name="connsiteX78" fmla="*/ 2434281 w 3286897"/>
              <a:gd name="connsiteY78" fmla="*/ 63471 h 127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286897" h="1274433">
                <a:moveTo>
                  <a:pt x="2977979" y="322963"/>
                </a:moveTo>
                <a:lnTo>
                  <a:pt x="2977979" y="322963"/>
                </a:lnTo>
                <a:cubicBezTo>
                  <a:pt x="2948576" y="308261"/>
                  <a:pt x="2859571" y="260339"/>
                  <a:pt x="2817341" y="248822"/>
                </a:cubicBezTo>
                <a:cubicBezTo>
                  <a:pt x="2793169" y="242230"/>
                  <a:pt x="2767506" y="242542"/>
                  <a:pt x="2743200" y="236465"/>
                </a:cubicBezTo>
                <a:cubicBezTo>
                  <a:pt x="2685018" y="221920"/>
                  <a:pt x="2628388" y="201583"/>
                  <a:pt x="2570206" y="187038"/>
                </a:cubicBezTo>
                <a:cubicBezTo>
                  <a:pt x="2537255" y="178800"/>
                  <a:pt x="2504011" y="171656"/>
                  <a:pt x="2471352" y="162325"/>
                </a:cubicBezTo>
                <a:cubicBezTo>
                  <a:pt x="2446304" y="155168"/>
                  <a:pt x="2422259" y="144768"/>
                  <a:pt x="2397211" y="137611"/>
                </a:cubicBezTo>
                <a:cubicBezTo>
                  <a:pt x="2364552" y="128280"/>
                  <a:pt x="2331176" y="121650"/>
                  <a:pt x="2298357" y="112898"/>
                </a:cubicBezTo>
                <a:cubicBezTo>
                  <a:pt x="2270094" y="105361"/>
                  <a:pt x="2198722" y="83086"/>
                  <a:pt x="2162433" y="75828"/>
                </a:cubicBezTo>
                <a:cubicBezTo>
                  <a:pt x="2137865" y="70915"/>
                  <a:pt x="2113006" y="67590"/>
                  <a:pt x="2088292" y="63471"/>
                </a:cubicBezTo>
                <a:cubicBezTo>
                  <a:pt x="2075935" y="59352"/>
                  <a:pt x="2063858" y="54273"/>
                  <a:pt x="2051222" y="51114"/>
                </a:cubicBezTo>
                <a:cubicBezTo>
                  <a:pt x="1988273" y="35377"/>
                  <a:pt x="1947428" y="34089"/>
                  <a:pt x="1878227" y="26400"/>
                </a:cubicBezTo>
                <a:cubicBezTo>
                  <a:pt x="1678637" y="-23494"/>
                  <a:pt x="1829770" y="9596"/>
                  <a:pt x="1359243" y="26400"/>
                </a:cubicBezTo>
                <a:cubicBezTo>
                  <a:pt x="1285036" y="29050"/>
                  <a:pt x="1210962" y="34638"/>
                  <a:pt x="1136822" y="38757"/>
                </a:cubicBezTo>
                <a:cubicBezTo>
                  <a:pt x="1023844" y="61353"/>
                  <a:pt x="1110212" y="46361"/>
                  <a:pt x="939114" y="63471"/>
                </a:cubicBezTo>
                <a:cubicBezTo>
                  <a:pt x="591653" y="98218"/>
                  <a:pt x="1098062" y="51270"/>
                  <a:pt x="691979" y="88184"/>
                </a:cubicBezTo>
                <a:cubicBezTo>
                  <a:pt x="650790" y="96422"/>
                  <a:pt x="609162" y="102710"/>
                  <a:pt x="568411" y="112898"/>
                </a:cubicBezTo>
                <a:cubicBezTo>
                  <a:pt x="535460" y="121136"/>
                  <a:pt x="503060" y="132027"/>
                  <a:pt x="469557" y="137611"/>
                </a:cubicBezTo>
                <a:cubicBezTo>
                  <a:pt x="451955" y="140545"/>
                  <a:pt x="355224" y="155848"/>
                  <a:pt x="333633" y="162325"/>
                </a:cubicBezTo>
                <a:cubicBezTo>
                  <a:pt x="312387" y="168699"/>
                  <a:pt x="291688" y="177118"/>
                  <a:pt x="271849" y="187038"/>
                </a:cubicBezTo>
                <a:cubicBezTo>
                  <a:pt x="258566" y="193680"/>
                  <a:pt x="248684" y="206537"/>
                  <a:pt x="234779" y="211752"/>
                </a:cubicBezTo>
                <a:cubicBezTo>
                  <a:pt x="215114" y="219127"/>
                  <a:pt x="193370" y="219015"/>
                  <a:pt x="172995" y="224109"/>
                </a:cubicBezTo>
                <a:cubicBezTo>
                  <a:pt x="160359" y="227268"/>
                  <a:pt x="148281" y="232346"/>
                  <a:pt x="135924" y="236465"/>
                </a:cubicBezTo>
                <a:cubicBezTo>
                  <a:pt x="111211" y="252941"/>
                  <a:pt x="75067" y="259326"/>
                  <a:pt x="61784" y="285892"/>
                </a:cubicBezTo>
                <a:cubicBezTo>
                  <a:pt x="30428" y="348602"/>
                  <a:pt x="47288" y="319992"/>
                  <a:pt x="12357" y="372390"/>
                </a:cubicBezTo>
                <a:cubicBezTo>
                  <a:pt x="8238" y="392984"/>
                  <a:pt x="0" y="413171"/>
                  <a:pt x="0" y="434173"/>
                </a:cubicBezTo>
                <a:cubicBezTo>
                  <a:pt x="0" y="471471"/>
                  <a:pt x="562" y="510000"/>
                  <a:pt x="12357" y="545384"/>
                </a:cubicBezTo>
                <a:cubicBezTo>
                  <a:pt x="28833" y="594811"/>
                  <a:pt x="86497" y="652476"/>
                  <a:pt x="135924" y="668952"/>
                </a:cubicBezTo>
                <a:lnTo>
                  <a:pt x="172995" y="681309"/>
                </a:lnTo>
                <a:cubicBezTo>
                  <a:pt x="189471" y="693666"/>
                  <a:pt x="204002" y="709169"/>
                  <a:pt x="222422" y="718379"/>
                </a:cubicBezTo>
                <a:cubicBezTo>
                  <a:pt x="237612" y="725974"/>
                  <a:pt x="255520" y="726071"/>
                  <a:pt x="271849" y="730736"/>
                </a:cubicBezTo>
                <a:cubicBezTo>
                  <a:pt x="284373" y="734314"/>
                  <a:pt x="296562" y="738973"/>
                  <a:pt x="308919" y="743092"/>
                </a:cubicBezTo>
                <a:cubicBezTo>
                  <a:pt x="321276" y="751330"/>
                  <a:pt x="332706" y="761164"/>
                  <a:pt x="345989" y="767806"/>
                </a:cubicBezTo>
                <a:cubicBezTo>
                  <a:pt x="400007" y="794815"/>
                  <a:pt x="424258" y="794171"/>
                  <a:pt x="481914" y="817233"/>
                </a:cubicBezTo>
                <a:cubicBezTo>
                  <a:pt x="647270" y="883375"/>
                  <a:pt x="398532" y="797162"/>
                  <a:pt x="593124" y="866660"/>
                </a:cubicBezTo>
                <a:cubicBezTo>
                  <a:pt x="629923" y="879803"/>
                  <a:pt x="670828" y="883626"/>
                  <a:pt x="704335" y="903730"/>
                </a:cubicBezTo>
                <a:cubicBezTo>
                  <a:pt x="756848" y="935237"/>
                  <a:pt x="754419" y="939856"/>
                  <a:pt x="803189" y="953157"/>
                </a:cubicBezTo>
                <a:cubicBezTo>
                  <a:pt x="835958" y="962094"/>
                  <a:pt x="871663" y="962681"/>
                  <a:pt x="902043" y="977871"/>
                </a:cubicBezTo>
                <a:cubicBezTo>
                  <a:pt x="932265" y="992982"/>
                  <a:pt x="955814" y="1007668"/>
                  <a:pt x="988541" y="1014941"/>
                </a:cubicBezTo>
                <a:cubicBezTo>
                  <a:pt x="1012999" y="1020376"/>
                  <a:pt x="1038375" y="1021221"/>
                  <a:pt x="1062681" y="1027298"/>
                </a:cubicBezTo>
                <a:cubicBezTo>
                  <a:pt x="1087954" y="1033616"/>
                  <a:pt x="1112108" y="1043773"/>
                  <a:pt x="1136822" y="1052011"/>
                </a:cubicBezTo>
                <a:cubicBezTo>
                  <a:pt x="1149179" y="1056130"/>
                  <a:pt x="1161256" y="1061209"/>
                  <a:pt x="1173892" y="1064368"/>
                </a:cubicBezTo>
                <a:cubicBezTo>
                  <a:pt x="1248587" y="1083042"/>
                  <a:pt x="1207214" y="1071356"/>
                  <a:pt x="1297460" y="1101438"/>
                </a:cubicBezTo>
                <a:cubicBezTo>
                  <a:pt x="1309817" y="1105557"/>
                  <a:pt x="1321758" y="1111241"/>
                  <a:pt x="1334530" y="1113795"/>
                </a:cubicBezTo>
                <a:cubicBezTo>
                  <a:pt x="1355125" y="1117914"/>
                  <a:pt x="1375939" y="1121058"/>
                  <a:pt x="1396314" y="1126152"/>
                </a:cubicBezTo>
                <a:cubicBezTo>
                  <a:pt x="1408950" y="1129311"/>
                  <a:pt x="1421412" y="1133378"/>
                  <a:pt x="1433384" y="1138509"/>
                </a:cubicBezTo>
                <a:cubicBezTo>
                  <a:pt x="1450315" y="1145765"/>
                  <a:pt x="1465040" y="1158375"/>
                  <a:pt x="1482811" y="1163222"/>
                </a:cubicBezTo>
                <a:cubicBezTo>
                  <a:pt x="1510910" y="1170885"/>
                  <a:pt x="1540476" y="1171460"/>
                  <a:pt x="1569308" y="1175579"/>
                </a:cubicBezTo>
                <a:cubicBezTo>
                  <a:pt x="1630985" y="1216696"/>
                  <a:pt x="1585387" y="1193622"/>
                  <a:pt x="1680519" y="1212649"/>
                </a:cubicBezTo>
                <a:cubicBezTo>
                  <a:pt x="1697172" y="1215980"/>
                  <a:pt x="1713293" y="1221675"/>
                  <a:pt x="1729946" y="1225006"/>
                </a:cubicBezTo>
                <a:cubicBezTo>
                  <a:pt x="1754514" y="1229920"/>
                  <a:pt x="1779519" y="1232450"/>
                  <a:pt x="1804087" y="1237363"/>
                </a:cubicBezTo>
                <a:cubicBezTo>
                  <a:pt x="1820740" y="1240693"/>
                  <a:pt x="1837185" y="1245054"/>
                  <a:pt x="1853514" y="1249719"/>
                </a:cubicBezTo>
                <a:cubicBezTo>
                  <a:pt x="1866038" y="1253297"/>
                  <a:pt x="1877639" y="1260638"/>
                  <a:pt x="1890584" y="1262076"/>
                </a:cubicBezTo>
                <a:cubicBezTo>
                  <a:pt x="1952126" y="1268914"/>
                  <a:pt x="2014151" y="1270314"/>
                  <a:pt x="2075935" y="1274433"/>
                </a:cubicBezTo>
                <a:cubicBezTo>
                  <a:pt x="2158313" y="1270314"/>
                  <a:pt x="2240851" y="1268654"/>
                  <a:pt x="2323070" y="1262076"/>
                </a:cubicBezTo>
                <a:cubicBezTo>
                  <a:pt x="2344006" y="1260401"/>
                  <a:pt x="2364036" y="1252495"/>
                  <a:pt x="2384854" y="1249719"/>
                </a:cubicBezTo>
                <a:cubicBezTo>
                  <a:pt x="2438256" y="1242599"/>
                  <a:pt x="2627509" y="1226813"/>
                  <a:pt x="2669060" y="1225006"/>
                </a:cubicBezTo>
                <a:cubicBezTo>
                  <a:pt x="2804918" y="1219099"/>
                  <a:pt x="2940909" y="1216768"/>
                  <a:pt x="3076833" y="1212649"/>
                </a:cubicBezTo>
                <a:cubicBezTo>
                  <a:pt x="3093309" y="1208530"/>
                  <a:pt x="3111515" y="1208718"/>
                  <a:pt x="3126260" y="1200292"/>
                </a:cubicBezTo>
                <a:cubicBezTo>
                  <a:pt x="3160721" y="1180600"/>
                  <a:pt x="3164778" y="1154070"/>
                  <a:pt x="3188043" y="1126152"/>
                </a:cubicBezTo>
                <a:cubicBezTo>
                  <a:pt x="3199230" y="1112727"/>
                  <a:pt x="3212757" y="1101439"/>
                  <a:pt x="3225114" y="1089082"/>
                </a:cubicBezTo>
                <a:lnTo>
                  <a:pt x="3262184" y="977871"/>
                </a:lnTo>
                <a:cubicBezTo>
                  <a:pt x="3266303" y="965514"/>
                  <a:pt x="3271382" y="953437"/>
                  <a:pt x="3274541" y="940800"/>
                </a:cubicBezTo>
                <a:lnTo>
                  <a:pt x="3286897" y="891373"/>
                </a:lnTo>
                <a:cubicBezTo>
                  <a:pt x="3282778" y="804876"/>
                  <a:pt x="3281732" y="718178"/>
                  <a:pt x="3274541" y="631882"/>
                </a:cubicBezTo>
                <a:cubicBezTo>
                  <a:pt x="3273459" y="618902"/>
                  <a:pt x="3269409" y="605649"/>
                  <a:pt x="3262184" y="594811"/>
                </a:cubicBezTo>
                <a:cubicBezTo>
                  <a:pt x="3252491" y="580271"/>
                  <a:pt x="3236301" y="571166"/>
                  <a:pt x="3225114" y="557741"/>
                </a:cubicBezTo>
                <a:cubicBezTo>
                  <a:pt x="3215607" y="546332"/>
                  <a:pt x="3211577" y="530450"/>
                  <a:pt x="3200400" y="520671"/>
                </a:cubicBezTo>
                <a:cubicBezTo>
                  <a:pt x="3200399" y="520670"/>
                  <a:pt x="3107724" y="458887"/>
                  <a:pt x="3089189" y="446530"/>
                </a:cubicBezTo>
                <a:cubicBezTo>
                  <a:pt x="3076832" y="438292"/>
                  <a:pt x="3065908" y="427333"/>
                  <a:pt x="3052119" y="421817"/>
                </a:cubicBezTo>
                <a:cubicBezTo>
                  <a:pt x="3031524" y="413579"/>
                  <a:pt x="3011181" y="404683"/>
                  <a:pt x="2990335" y="397103"/>
                </a:cubicBezTo>
                <a:cubicBezTo>
                  <a:pt x="2965853" y="388201"/>
                  <a:pt x="2940382" y="382065"/>
                  <a:pt x="2916195" y="372390"/>
                </a:cubicBezTo>
                <a:cubicBezTo>
                  <a:pt x="2895600" y="364152"/>
                  <a:pt x="2874250" y="357596"/>
                  <a:pt x="2854411" y="347676"/>
                </a:cubicBezTo>
                <a:cubicBezTo>
                  <a:pt x="2841128" y="341035"/>
                  <a:pt x="2831990" y="325404"/>
                  <a:pt x="2817341" y="322963"/>
                </a:cubicBezTo>
                <a:cubicBezTo>
                  <a:pt x="2756262" y="312783"/>
                  <a:pt x="2693773" y="314725"/>
                  <a:pt x="2631989" y="310606"/>
                </a:cubicBezTo>
                <a:cubicBezTo>
                  <a:pt x="2623751" y="285892"/>
                  <a:pt x="2631990" y="244703"/>
                  <a:pt x="2607276" y="236465"/>
                </a:cubicBezTo>
                <a:lnTo>
                  <a:pt x="2533135" y="211752"/>
                </a:lnTo>
                <a:cubicBezTo>
                  <a:pt x="2505817" y="129796"/>
                  <a:pt x="2508422" y="163661"/>
                  <a:pt x="2508422" y="112898"/>
                </a:cubicBezTo>
                <a:lnTo>
                  <a:pt x="2434281" y="63471"/>
                </a:ln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3775" y="2867853"/>
            <a:ext cx="9172064" cy="897320"/>
            <a:chOff x="53775" y="2867853"/>
            <a:chExt cx="9172064" cy="897320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637523" y="3064116"/>
              <a:ext cx="7878479" cy="360"/>
            </a:xfrm>
            <a:prstGeom prst="straightConnector1">
              <a:avLst/>
            </a:prstGeom>
            <a:ln w="762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997294" y="3079373"/>
              <a:ext cx="685800" cy="6858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defTabSz="685772"/>
              <a:r>
                <a:rPr lang="en-US" sz="2100" dirty="0" smtClean="0">
                  <a:solidFill>
                    <a:schemeClr val="accent6">
                      <a:lumMod val="10000"/>
                    </a:schemeClr>
                  </a:solidFill>
                </a:rPr>
                <a:t>Request rate</a:t>
              </a:r>
              <a:endParaRPr lang="en-US" sz="2100" dirty="0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3775" y="2867853"/>
              <a:ext cx="685800" cy="6858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defTabSz="685772"/>
              <a:r>
                <a:rPr lang="en-US" sz="2100" dirty="0">
                  <a:solidFill>
                    <a:srgbClr val="FFFFFF"/>
                  </a:solidFill>
                </a:rPr>
                <a:t>High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540039" y="2867853"/>
              <a:ext cx="685800" cy="6858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defTabSz="685772"/>
              <a:r>
                <a:rPr lang="en-US" sz="2100" dirty="0">
                  <a:solidFill>
                    <a:srgbClr val="FFFFFF"/>
                  </a:solidFill>
                </a:rPr>
                <a:t>Low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7893" y="3407016"/>
            <a:ext cx="9172064" cy="880136"/>
            <a:chOff x="53775" y="2867853"/>
            <a:chExt cx="9172064" cy="880136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637523" y="3064116"/>
              <a:ext cx="7878479" cy="360"/>
            </a:xfrm>
            <a:prstGeom prst="straightConnector1">
              <a:avLst/>
            </a:prstGeom>
            <a:ln w="762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001244" y="3062189"/>
              <a:ext cx="685800" cy="6858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defTabSz="685772"/>
              <a:r>
                <a:rPr lang="en-US" sz="2100" dirty="0" smtClean="0">
                  <a:solidFill>
                    <a:schemeClr val="accent6">
                      <a:lumMod val="10000"/>
                    </a:schemeClr>
                  </a:solidFill>
                </a:rPr>
                <a:t>Cost/GB</a:t>
              </a:r>
              <a:endParaRPr lang="en-US" sz="2100" dirty="0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775" y="2867853"/>
              <a:ext cx="685800" cy="6858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defTabSz="685772"/>
              <a:r>
                <a:rPr lang="en-US" sz="2100" dirty="0">
                  <a:solidFill>
                    <a:srgbClr val="FFFFFF"/>
                  </a:solidFill>
                </a:rPr>
                <a:t>High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540039" y="2867853"/>
              <a:ext cx="685800" cy="6858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defTabSz="685772"/>
              <a:r>
                <a:rPr lang="en-US" sz="2100" dirty="0">
                  <a:solidFill>
                    <a:srgbClr val="FFFFFF"/>
                  </a:solidFill>
                </a:rPr>
                <a:t>Low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893" y="3927067"/>
            <a:ext cx="9172064" cy="882063"/>
            <a:chOff x="155827" y="1971991"/>
            <a:chExt cx="9172064" cy="882063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739575" y="2168254"/>
              <a:ext cx="7878479" cy="360"/>
            </a:xfrm>
            <a:prstGeom prst="straightConnector1">
              <a:avLst/>
            </a:prstGeom>
            <a:ln w="762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14080" y="2168254"/>
              <a:ext cx="685800" cy="6858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defTabSz="685772"/>
              <a:r>
                <a:rPr lang="en-US" sz="2100" dirty="0" smtClean="0">
                  <a:solidFill>
                    <a:schemeClr val="accent6">
                      <a:lumMod val="10000"/>
                    </a:schemeClr>
                  </a:solidFill>
                </a:rPr>
                <a:t>Latency</a:t>
              </a:r>
              <a:endParaRPr lang="en-US" sz="2100" dirty="0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55827" y="1971991"/>
              <a:ext cx="685800" cy="6858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defTabSz="685772"/>
              <a:r>
                <a:rPr lang="en-US" sz="2100" dirty="0" smtClean="0">
                  <a:solidFill>
                    <a:srgbClr val="FFFFFF"/>
                  </a:solidFill>
                </a:rPr>
                <a:t>Low</a:t>
              </a:r>
              <a:endParaRPr lang="en-US" sz="2100" dirty="0">
                <a:solidFill>
                  <a:srgbClr val="FFFFFF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642091" y="1971991"/>
              <a:ext cx="685800" cy="6858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defTabSz="685772"/>
              <a:r>
                <a:rPr lang="en-US" sz="2100" dirty="0" smtClean="0">
                  <a:solidFill>
                    <a:srgbClr val="FFFFFF"/>
                  </a:solidFill>
                </a:rPr>
                <a:t>High</a:t>
              </a:r>
              <a:endParaRPr lang="en-US" sz="21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3775" y="4416604"/>
            <a:ext cx="9172064" cy="910904"/>
            <a:chOff x="53775" y="2867853"/>
            <a:chExt cx="9172064" cy="910904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637523" y="3064116"/>
              <a:ext cx="7878479" cy="360"/>
            </a:xfrm>
            <a:prstGeom prst="straightConnector1">
              <a:avLst/>
            </a:prstGeom>
            <a:ln w="762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996146" y="3073337"/>
              <a:ext cx="685800" cy="70542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defTabSz="685772"/>
              <a:r>
                <a:rPr lang="en-US" sz="2100" dirty="0" smtClean="0">
                  <a:solidFill>
                    <a:schemeClr val="accent6">
                      <a:lumMod val="10000"/>
                    </a:schemeClr>
                  </a:solidFill>
                </a:rPr>
                <a:t>Data Volume</a:t>
              </a:r>
              <a:endParaRPr lang="en-US" sz="2100" dirty="0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3775" y="2867853"/>
              <a:ext cx="685800" cy="6858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defTabSz="685772"/>
              <a:r>
                <a:rPr lang="en-US" sz="2100" dirty="0" smtClean="0">
                  <a:solidFill>
                    <a:srgbClr val="FFFFFF"/>
                  </a:solidFill>
                </a:rPr>
                <a:t>Low</a:t>
              </a:r>
              <a:endParaRPr lang="en-US" sz="2100" dirty="0">
                <a:solidFill>
                  <a:srgbClr val="FFFFFF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540039" y="2867853"/>
              <a:ext cx="685800" cy="6858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defTabSz="685772"/>
              <a:r>
                <a:rPr lang="en-US" sz="2100" dirty="0" smtClean="0">
                  <a:solidFill>
                    <a:srgbClr val="FFFFFF"/>
                  </a:solidFill>
                </a:rPr>
                <a:t>High</a:t>
              </a:r>
              <a:endParaRPr lang="en-US" sz="2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9" name="Oval 8"/>
          <p:cNvSpPr/>
          <p:nvPr/>
        </p:nvSpPr>
        <p:spPr>
          <a:xfrm>
            <a:off x="7454956" y="212787"/>
            <a:ext cx="1689044" cy="539706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0070C0"/>
              </a:gs>
            </a:gsLst>
            <a:lin ang="0" scaled="1"/>
            <a:tileRect/>
          </a:gradFill>
          <a:ln>
            <a:solidFill>
              <a:schemeClr val="accent6">
                <a:lumMod val="1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Amazon</a:t>
            </a:r>
            <a:br>
              <a:rPr lang="en-US" dirty="0">
                <a:solidFill>
                  <a:schemeClr val="accent6">
                    <a:lumMod val="1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Glacier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46246" y="482640"/>
            <a:ext cx="2723" cy="16281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16200000">
            <a:off x="-440596" y="114779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19813" y="109226"/>
            <a:ext cx="685800" cy="6858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defTabSz="685772"/>
            <a:r>
              <a:rPr lang="en-US" sz="2100" dirty="0" smtClean="0">
                <a:solidFill>
                  <a:srgbClr val="FFFFFF"/>
                </a:solidFill>
              </a:rPr>
              <a:t>Low</a:t>
            </a:r>
            <a:endParaRPr lang="en-US" sz="2100" dirty="0">
              <a:solidFill>
                <a:srgbClr val="FFFFFF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294" y="2214854"/>
            <a:ext cx="685800" cy="6858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defTabSz="685772"/>
            <a:r>
              <a:rPr lang="en-US" sz="2100" dirty="0">
                <a:solidFill>
                  <a:srgbClr val="FFFFFF"/>
                </a:solidFill>
              </a:rPr>
              <a:t>High</a:t>
            </a:r>
          </a:p>
        </p:txBody>
      </p:sp>
      <p:sp>
        <p:nvSpPr>
          <p:cNvPr id="3" name="Oval 2"/>
          <p:cNvSpPr/>
          <p:nvPr/>
        </p:nvSpPr>
        <p:spPr>
          <a:xfrm>
            <a:off x="1779154" y="1212364"/>
            <a:ext cx="2402001" cy="1289229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rgbClr val="FFC000"/>
              </a:gs>
            </a:gsLst>
            <a:lin ang="0" scaled="1"/>
          </a:gradFill>
          <a:ln>
            <a:solidFill>
              <a:schemeClr val="accent6">
                <a:lumMod val="1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Amazon</a:t>
            </a:r>
            <a:br>
              <a:rPr lang="en-US" dirty="0">
                <a:solidFill>
                  <a:schemeClr val="accent6">
                    <a:lumMod val="1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DynamoDB</a:t>
            </a:r>
          </a:p>
        </p:txBody>
      </p:sp>
      <p:sp>
        <p:nvSpPr>
          <p:cNvPr id="42" name="Oval 41"/>
          <p:cNvSpPr/>
          <p:nvPr/>
        </p:nvSpPr>
        <p:spPr>
          <a:xfrm rot="21164537">
            <a:off x="2031695" y="507346"/>
            <a:ext cx="3116561" cy="814780"/>
          </a:xfrm>
          <a:prstGeom prst="ellipse">
            <a:avLst/>
          </a:prstGeom>
          <a:gradFill flip="none" rotWithShape="1">
            <a:gsLst>
              <a:gs pos="86000">
                <a:srgbClr val="FFFF00"/>
              </a:gs>
              <a:gs pos="0">
                <a:srgbClr val="FF0000"/>
              </a:gs>
            </a:gsLst>
            <a:lin ang="0" scaled="1"/>
            <a:tileRect/>
          </a:gradFill>
          <a:ln w="952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10000"/>
                  </a:schemeClr>
                </a:solidFill>
              </a:rPr>
              <a:t>Amazon</a:t>
            </a:r>
          </a:p>
          <a:p>
            <a:pPr algn="ctr"/>
            <a:r>
              <a:rPr lang="en-US" dirty="0" smtClean="0">
                <a:solidFill>
                  <a:schemeClr val="accent6">
                    <a:lumMod val="10000"/>
                  </a:schemeClr>
                </a:solidFill>
              </a:rPr>
              <a:t>Kinesis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750907" y="75250"/>
            <a:ext cx="3907194" cy="814780"/>
          </a:xfrm>
          <a:prstGeom prst="ellipse">
            <a:avLst/>
          </a:prstGeom>
          <a:gradFill flip="none" rotWithShape="1">
            <a:gsLst>
              <a:gs pos="32000">
                <a:srgbClr val="FFFF00"/>
              </a:gs>
              <a:gs pos="0">
                <a:srgbClr val="FFC000"/>
              </a:gs>
              <a:gs pos="64000">
                <a:srgbClr val="92D050"/>
              </a:gs>
              <a:gs pos="100000">
                <a:srgbClr val="00B0F0"/>
              </a:gs>
            </a:gsLst>
            <a:lin ang="0" scaled="1"/>
            <a:tileRect/>
          </a:gradFill>
          <a:ln w="952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10000"/>
                  </a:schemeClr>
                </a:solidFill>
              </a:rPr>
              <a:t>Amazon S3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37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" y="3794797"/>
            <a:ext cx="8229600" cy="391510"/>
          </a:xfrm>
        </p:spPr>
        <p:txBody>
          <a:bodyPr/>
          <a:lstStyle/>
          <a:p>
            <a:r>
              <a:rPr lang="en-US" sz="1600" dirty="0"/>
              <a:t>November </a:t>
            </a:r>
            <a:r>
              <a:rPr lang="en-US" sz="1600" dirty="0" smtClean="0"/>
              <a:t>14, 2014 | Las Vegas, NV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327355"/>
            <a:ext cx="8229600" cy="1756603"/>
          </a:xfrm>
        </p:spPr>
        <p:txBody>
          <a:bodyPr/>
          <a:lstStyle/>
          <a:p>
            <a:pPr>
              <a:lnSpc>
                <a:spcPts val="4000"/>
              </a:lnSpc>
            </a:pPr>
            <a:r>
              <a:rPr lang="en-US" sz="1600" dirty="0" smtClean="0"/>
              <a:t>ADV402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Beating the Speed of Light </a:t>
            </a:r>
            <a:r>
              <a:rPr lang="en-US" dirty="0"/>
              <a:t>W</a:t>
            </a:r>
            <a:r>
              <a:rPr lang="en-US" dirty="0" smtClean="0"/>
              <a:t>ith </a:t>
            </a:r>
            <a:r>
              <a:rPr lang="en-US" dirty="0"/>
              <a:t>Y</a:t>
            </a:r>
            <a:r>
              <a:rPr lang="en-US" dirty="0" smtClean="0"/>
              <a:t>our </a:t>
            </a:r>
            <a:r>
              <a:rPr lang="en-US" dirty="0"/>
              <a:t>I</a:t>
            </a:r>
            <a:r>
              <a:rPr lang="en-US" dirty="0" smtClean="0"/>
              <a:t>nfrastructure in AWS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2000"/>
              </a:lnSpc>
            </a:pPr>
            <a:r>
              <a:rPr lang="en-US" sz="2000" dirty="0" smtClean="0"/>
              <a:t>Valentino Volonghi, CTO, </a:t>
            </a:r>
            <a:r>
              <a:rPr lang="en-US" sz="2000" dirty="0" err="1" smtClean="0"/>
              <a:t>AdRoll</a:t>
            </a:r>
            <a:endParaRPr lang="en-US" sz="2000" dirty="0" smtClean="0"/>
          </a:p>
          <a:p>
            <a:pPr>
              <a:lnSpc>
                <a:spcPts val="2000"/>
              </a:lnSpc>
            </a:pPr>
            <a:r>
              <a:rPr lang="en-US" sz="2000" dirty="0"/>
              <a:t>Siva </a:t>
            </a:r>
            <a:r>
              <a:rPr lang="en-US" sz="2000" dirty="0" err="1"/>
              <a:t>Raghupathy</a:t>
            </a:r>
            <a:r>
              <a:rPr lang="en-US" sz="2000" dirty="0"/>
              <a:t>, </a:t>
            </a:r>
            <a:r>
              <a:rPr lang="en-US" sz="2000" dirty="0" smtClean="0"/>
              <a:t>Principal Solutions Architect, AWS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7394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6357736815_3966d14594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2207"/>
            <a:ext cx="9144000" cy="653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070846"/>
            <a:ext cx="9144000" cy="1338828"/>
          </a:xfrm>
          <a:prstGeom prst="rect">
            <a:avLst/>
          </a:prstGeom>
          <a:solidFill>
            <a:schemeClr val="tx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700" dirty="0" smtClean="0">
              <a:solidFill>
                <a:schemeClr val="bg1"/>
              </a:solidFill>
            </a:endParaRPr>
          </a:p>
          <a:p>
            <a:pPr algn="ctr"/>
            <a:r>
              <a:rPr lang="en-US" sz="2700" dirty="0" smtClean="0">
                <a:solidFill>
                  <a:schemeClr val="bg1"/>
                </a:solidFill>
              </a:rPr>
              <a:t>60 billion requests/day</a:t>
            </a:r>
          </a:p>
          <a:p>
            <a:pPr algn="ctr"/>
            <a:endParaRPr lang="en-US" sz="27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95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4665" y="64568"/>
            <a:ext cx="2407831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F2A52C"/>
                </a:solidFill>
              </a:rPr>
              <a:t>We</a:t>
            </a:r>
          </a:p>
          <a:p>
            <a:r>
              <a:rPr lang="en-US" sz="8000" dirty="0" smtClean="0">
                <a:solidFill>
                  <a:srgbClr val="F2A52C"/>
                </a:solidFill>
              </a:rPr>
              <a:t>Must</a:t>
            </a:r>
          </a:p>
          <a:p>
            <a:r>
              <a:rPr lang="en-US" sz="8000" dirty="0" smtClean="0">
                <a:solidFill>
                  <a:srgbClr val="F2A52C"/>
                </a:solidFill>
              </a:rPr>
              <a:t>Stay</a:t>
            </a:r>
          </a:p>
          <a:p>
            <a:r>
              <a:rPr lang="en-US" sz="8000" dirty="0" smtClean="0">
                <a:solidFill>
                  <a:srgbClr val="F2A52C"/>
                </a:solidFill>
              </a:rPr>
              <a:t>Up</a:t>
            </a:r>
          </a:p>
        </p:txBody>
      </p:sp>
      <p:sp>
        <p:nvSpPr>
          <p:cNvPr id="4" name="Up Arrow 3"/>
          <p:cNvSpPr/>
          <p:nvPr/>
        </p:nvSpPr>
        <p:spPr>
          <a:xfrm>
            <a:off x="3969767" y="293096"/>
            <a:ext cx="1021304" cy="4547329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54304" y="1474331"/>
            <a:ext cx="32639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2A52C"/>
                </a:solidFill>
              </a:rPr>
              <a:t>1% downtime</a:t>
            </a:r>
          </a:p>
          <a:p>
            <a:pPr algn="ctr"/>
            <a:r>
              <a:rPr lang="en-US" sz="4000" dirty="0" smtClean="0">
                <a:solidFill>
                  <a:srgbClr val="F2A52C"/>
                </a:solidFill>
              </a:rPr>
              <a:t>=</a:t>
            </a:r>
          </a:p>
          <a:p>
            <a:pPr algn="ctr"/>
            <a:r>
              <a:rPr lang="en-US" sz="4000" dirty="0" smtClean="0">
                <a:solidFill>
                  <a:srgbClr val="F2A52C"/>
                </a:solidFill>
              </a:rPr>
              <a:t>&gt;$1M</a:t>
            </a:r>
          </a:p>
        </p:txBody>
      </p:sp>
    </p:spTree>
    <p:extLst>
      <p:ext uri="{BB962C8B-B14F-4D97-AF65-F5344CB8AC3E}">
        <p14:creationId xmlns:p14="http://schemas.microsoft.com/office/powerpoint/2010/main" val="78240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eap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6500" y1="39057" x2="56500" y2="39057"/>
                        <a14:foregroundMark x1="32000" y1="35690" x2="32000" y2="35690"/>
                        <a14:foregroundMark x1="70667" y1="46970" x2="70667" y2="46970"/>
                        <a14:foregroundMark x1="72000" y1="53704" x2="72000" y2="53704"/>
                        <a14:foregroundMark x1="74500" y1="62290" x2="74500" y2="62290"/>
                        <a14:foregroundMark x1="61167" y1="69360" x2="61167" y2="69360"/>
                        <a14:foregroundMark x1="46333" y1="64141" x2="46333" y2="64141"/>
                        <a14:foregroundMark x1="38667" y1="65152" x2="38667" y2="65152"/>
                        <a14:backgroundMark x1="24000" y1="55219" x2="24000" y2="55219"/>
                        <a14:backgroundMark x1="78667" y1="18519" x2="78667" y2="18519"/>
                        <a14:backgroundMark x1="47667" y1="6566" x2="47667" y2="6566"/>
                        <a14:backgroundMark x1="59333" y1="5219" x2="59333" y2="5219"/>
                        <a14:backgroundMark x1="90833" y1="47643" x2="90833" y2="47643"/>
                        <a14:backgroundMark x1="93500" y1="34007" x2="93500" y2="34007"/>
                        <a14:backgroundMark x1="13667" y1="28788" x2="13667" y2="28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282" y="0"/>
            <a:ext cx="5195455" cy="5143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2619" y="1376618"/>
            <a:ext cx="206979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No</a:t>
            </a:r>
          </a:p>
          <a:p>
            <a:r>
              <a:rPr lang="en-US" sz="4000" dirty="0" smtClean="0"/>
              <a:t>Infinitely</a:t>
            </a:r>
          </a:p>
          <a:p>
            <a:r>
              <a:rPr lang="en-US" sz="4000" dirty="0" smtClean="0"/>
              <a:t>Deep</a:t>
            </a:r>
          </a:p>
          <a:p>
            <a:r>
              <a:rPr lang="en-US" sz="4000" dirty="0" smtClean="0"/>
              <a:t>Pockets</a:t>
            </a:r>
          </a:p>
        </p:txBody>
      </p:sp>
    </p:spTree>
    <p:extLst>
      <p:ext uri="{BB962C8B-B14F-4D97-AF65-F5344CB8AC3E}">
        <p14:creationId xmlns:p14="http://schemas.microsoft.com/office/powerpoint/2010/main" val="342941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97205226_b630be3e45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2879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671963"/>
            <a:ext cx="9144000" cy="1338828"/>
          </a:xfrm>
          <a:prstGeom prst="rect">
            <a:avLst/>
          </a:prstGeom>
          <a:solidFill>
            <a:schemeClr val="tx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700" dirty="0" smtClean="0">
              <a:solidFill>
                <a:schemeClr val="bg1"/>
              </a:solidFill>
            </a:endParaRPr>
          </a:p>
          <a:p>
            <a:pPr algn="ctr"/>
            <a:r>
              <a:rPr lang="en-US" sz="2700" dirty="0" smtClean="0">
                <a:solidFill>
                  <a:schemeClr val="bg1"/>
                </a:solidFill>
              </a:rPr>
              <a:t>100ms MAX Latency</a:t>
            </a:r>
          </a:p>
          <a:p>
            <a:pPr algn="ctr"/>
            <a:endParaRPr lang="en-US" sz="27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43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DynamoDB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Managed NoSQL database service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Supports </a:t>
            </a:r>
            <a:r>
              <a:rPr lang="en-US" dirty="0">
                <a:solidFill>
                  <a:schemeClr val="tx1"/>
                </a:solidFill>
              </a:rPr>
              <a:t>both document and key-value data models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Highly scalable – no table size or throughput limits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Consistent</a:t>
            </a:r>
            <a:r>
              <a:rPr lang="en-US" dirty="0">
                <a:solidFill>
                  <a:schemeClr val="tx1"/>
                </a:solidFill>
              </a:rPr>
              <a:t>, single-digit millisecond latency at any scale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Highly available—3x replication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Simple and powerful API</a:t>
            </a:r>
          </a:p>
        </p:txBody>
      </p:sp>
      <p:pic>
        <p:nvPicPr>
          <p:cNvPr id="4" name="Picture 3" descr="Dynamo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345" y="199380"/>
            <a:ext cx="910889" cy="91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439983" cy="1205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Paris-New York: ~6000km</a:t>
            </a:r>
          </a:p>
          <a:p>
            <a:r>
              <a:rPr lang="en-US" dirty="0"/>
              <a:t>Speed of Light in fiber: 200,000 km/s</a:t>
            </a:r>
          </a:p>
          <a:p>
            <a:r>
              <a:rPr lang="en-US" dirty="0"/>
              <a:t>RTT latency without hops and copper: 60ms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13306" y="5101"/>
            <a:ext cx="4530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Paris-New York: ~6000km</a:t>
            </a:r>
          </a:p>
          <a:p>
            <a:r>
              <a:rPr lang="en-US" dirty="0"/>
              <a:t>Speed of Light in fiber: 200,000 km/s</a:t>
            </a:r>
          </a:p>
          <a:p>
            <a:r>
              <a:rPr lang="en-US" dirty="0"/>
              <a:t>RTT latency without hops and copper: 60ms</a:t>
            </a:r>
          </a:p>
          <a:p>
            <a:endParaRPr lang="en-US" dirty="0"/>
          </a:p>
        </p:txBody>
      </p:sp>
      <p:pic>
        <p:nvPicPr>
          <p:cNvPr id="4" name="Picture 3" descr="newyo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5991"/>
            <a:ext cx="4467094" cy="6234296"/>
          </a:xfrm>
          <a:prstGeom prst="rect">
            <a:avLst/>
          </a:prstGeom>
        </p:spPr>
      </p:pic>
      <p:pic>
        <p:nvPicPr>
          <p:cNvPr id="5" name="Picture 4" descr="2782173960_a8b0ebdbd3_b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296" y="-802889"/>
            <a:ext cx="4758704" cy="67051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45535" y="566727"/>
            <a:ext cx="2513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6000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km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02301" y="538744"/>
            <a:ext cx="2094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60 </a:t>
            </a:r>
            <a:r>
              <a:rPr lang="en-US" sz="4000" dirty="0" err="1" smtClean="0">
                <a:solidFill>
                  <a:schemeClr val="bg1"/>
                </a:solidFill>
              </a:rPr>
              <a:t>ms</a:t>
            </a:r>
            <a:endParaRPr lang="en-US" sz="4000" dirty="0">
              <a:solidFill>
                <a:schemeClr val="bg1"/>
              </a:solidFill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c</a:t>
            </a:r>
            <a:r>
              <a:rPr lang="en-US" sz="4000" dirty="0" smtClean="0">
                <a:solidFill>
                  <a:schemeClr val="bg1"/>
                </a:solidFill>
              </a:rPr>
              <a:t>-RTT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47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Presence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37" y="1047695"/>
            <a:ext cx="8332426" cy="39098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0" t="7101" r="18440" b="7101"/>
          <a:stretch/>
        </p:blipFill>
        <p:spPr>
          <a:xfrm>
            <a:off x="2206953" y="1338830"/>
            <a:ext cx="714192" cy="12748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0" t="7101" r="18440" b="7101"/>
          <a:stretch/>
        </p:blipFill>
        <p:spPr>
          <a:xfrm>
            <a:off x="3965498" y="895339"/>
            <a:ext cx="714192" cy="12748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0" t="7101" r="18440" b="7101"/>
          <a:stretch/>
        </p:blipFill>
        <p:spPr>
          <a:xfrm>
            <a:off x="1275882" y="1286956"/>
            <a:ext cx="714192" cy="12748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0" t="7101" r="18440" b="7101"/>
          <a:stretch/>
        </p:blipFill>
        <p:spPr>
          <a:xfrm>
            <a:off x="6632492" y="1892313"/>
            <a:ext cx="714192" cy="12748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0" t="7101" r="18440" b="7101"/>
          <a:stretch/>
        </p:blipFill>
        <p:spPr>
          <a:xfrm>
            <a:off x="7353270" y="1369719"/>
            <a:ext cx="714192" cy="12748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0" t="7101" r="18440" b="7101"/>
          <a:stretch/>
        </p:blipFill>
        <p:spPr>
          <a:xfrm>
            <a:off x="7603360" y="3245130"/>
            <a:ext cx="714192" cy="12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5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Needed a few specific things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Handle 150TB/day</a:t>
            </a:r>
          </a:p>
          <a:p>
            <a:r>
              <a:rPr lang="en-US" dirty="0" smtClean="0"/>
              <a:t>Low &lt;5ms response time</a:t>
            </a:r>
          </a:p>
          <a:p>
            <a:r>
              <a:rPr lang="en-US" dirty="0" smtClean="0"/>
              <a:t>1,000,000+ global requests/second</a:t>
            </a:r>
          </a:p>
          <a:p>
            <a:r>
              <a:rPr lang="en-US" dirty="0" smtClean="0"/>
              <a:t>100B items</a:t>
            </a:r>
          </a:p>
        </p:txBody>
      </p:sp>
    </p:spTree>
    <p:extLst>
      <p:ext uri="{BB962C8B-B14F-4D97-AF65-F5344CB8AC3E}">
        <p14:creationId xmlns:p14="http://schemas.microsoft.com/office/powerpoint/2010/main" val="100509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62601" y="0"/>
            <a:ext cx="3238500" cy="435949"/>
          </a:xfrm>
        </p:spPr>
        <p:txBody>
          <a:bodyPr/>
          <a:lstStyle/>
          <a:p>
            <a:r>
              <a:rPr lang="en-US" dirty="0" err="1" smtClean="0"/>
              <a:t>AdRoll</a:t>
            </a:r>
            <a:r>
              <a:rPr lang="en-US" dirty="0" smtClean="0"/>
              <a:t> AWS Architecture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5562601" y="700889"/>
          <a:ext cx="32385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-27689" y="371476"/>
            <a:ext cx="5590290" cy="43926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89093" y="0"/>
            <a:ext cx="14350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3393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34254" y="851967"/>
            <a:ext cx="5848510" cy="4211811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Data Collection = Batch Layer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48079" y="851967"/>
            <a:ext cx="2553021" cy="4211811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dk1"/>
                </a:solidFill>
              </a:rPr>
              <a:t>Bidding = Speed </a:t>
            </a:r>
            <a:r>
              <a:rPr lang="en-US" dirty="0">
                <a:solidFill>
                  <a:schemeClr val="dk1"/>
                </a:solidFill>
              </a:rPr>
              <a:t>Layer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&amp; Speed Layer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342899" y="1668876"/>
          <a:ext cx="8458201" cy="3474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n 1"/>
          <p:cNvSpPr/>
          <p:nvPr/>
        </p:nvSpPr>
        <p:spPr>
          <a:xfrm rot="16200000">
            <a:off x="3715234" y="-875982"/>
            <a:ext cx="1947898" cy="8571542"/>
          </a:xfrm>
          <a:prstGeom prst="can">
            <a:avLst/>
          </a:prstGeom>
          <a:noFill/>
          <a:ln>
            <a:solidFill>
              <a:srgbClr val="F2A52C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34253" y="1642940"/>
            <a:ext cx="5857155" cy="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504995" y="1202347"/>
            <a:ext cx="17212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minutes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239435" y="1642940"/>
            <a:ext cx="25616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659654" y="1201386"/>
            <a:ext cx="2084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milliseconds</a:t>
            </a:r>
          </a:p>
        </p:txBody>
      </p:sp>
    </p:spTree>
    <p:extLst>
      <p:ext uri="{BB962C8B-B14F-4D97-AF65-F5344CB8AC3E}">
        <p14:creationId xmlns:p14="http://schemas.microsoft.com/office/powerpoint/2010/main" val="34788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ounded Rectangle 80"/>
          <p:cNvSpPr/>
          <p:nvPr/>
        </p:nvSpPr>
        <p:spPr>
          <a:xfrm>
            <a:off x="4910705" y="955191"/>
            <a:ext cx="3648718" cy="38903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Bidding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687754" y="1030576"/>
            <a:ext cx="3643010" cy="381496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Collection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85" y="-31992"/>
            <a:ext cx="8458200" cy="857250"/>
          </a:xfrm>
        </p:spPr>
        <p:txBody>
          <a:bodyPr/>
          <a:lstStyle/>
          <a:p>
            <a:r>
              <a:rPr lang="en-US" dirty="0" smtClean="0"/>
              <a:t>Data Collection &amp; Bidding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14428" y="890367"/>
            <a:ext cx="8381080" cy="4174980"/>
            <a:chOff x="4614863" y="760413"/>
            <a:chExt cx="1752600" cy="1733550"/>
          </a:xfrm>
        </p:grpSpPr>
        <p:sp>
          <p:nvSpPr>
            <p:cNvPr id="5" name="Rounded Rectangle 4"/>
            <p:cNvSpPr/>
            <p:nvPr/>
          </p:nvSpPr>
          <p:spPr>
            <a:xfrm>
              <a:off x="4614863" y="760413"/>
              <a:ext cx="1752600" cy="1733550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" name="TextBox 33"/>
            <p:cNvSpPr txBox="1">
              <a:spLocks noChangeArrowheads="1"/>
            </p:cNvSpPr>
            <p:nvPr/>
          </p:nvSpPr>
          <p:spPr bwMode="auto">
            <a:xfrm>
              <a:off x="5257757" y="2356039"/>
              <a:ext cx="472913" cy="98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 smtClean="0">
                  <a:latin typeface="Helvetica Neue"/>
                  <a:ea typeface="Verdana" pitchFamily="34" charset="0"/>
                  <a:cs typeface="Helvetica Neue"/>
                </a:rPr>
                <a:t>US East region</a:t>
              </a:r>
              <a:endParaRPr lang="en-US" sz="900" b="1" dirty="0">
                <a:latin typeface="Helvetica Neue"/>
                <a:ea typeface="Verdana" pitchFamily="34" charset="0"/>
                <a:cs typeface="Helvetica Neue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93081" y="1696195"/>
            <a:ext cx="1325920" cy="1194655"/>
            <a:chOff x="2549525" y="760413"/>
            <a:chExt cx="1689100" cy="1733550"/>
          </a:xfrm>
        </p:grpSpPr>
        <p:sp>
          <p:nvSpPr>
            <p:cNvPr id="8" name="Rounded Rectangle 7"/>
            <p:cNvSpPr/>
            <p:nvPr/>
          </p:nvSpPr>
          <p:spPr>
            <a:xfrm>
              <a:off x="2549525" y="760413"/>
              <a:ext cx="1689100" cy="1733550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TextBox 32"/>
            <p:cNvSpPr txBox="1">
              <a:spLocks noChangeArrowheads="1"/>
            </p:cNvSpPr>
            <p:nvPr/>
          </p:nvSpPr>
          <p:spPr bwMode="auto">
            <a:xfrm>
              <a:off x="2619375" y="2251075"/>
              <a:ext cx="1557338" cy="230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7981F"/>
                  </a:solidFill>
                  <a:latin typeface="Helvetica Neue"/>
                  <a:ea typeface="Verdana" pitchFamily="34" charset="0"/>
                  <a:cs typeface="Helvetica Neue"/>
                </a:rPr>
                <a:t>Availability Zone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26879" y="1716931"/>
            <a:ext cx="1325920" cy="1194655"/>
            <a:chOff x="2549525" y="760413"/>
            <a:chExt cx="1689100" cy="1733550"/>
          </a:xfrm>
        </p:grpSpPr>
        <p:sp>
          <p:nvSpPr>
            <p:cNvPr id="11" name="Rounded Rectangle 10"/>
            <p:cNvSpPr/>
            <p:nvPr/>
          </p:nvSpPr>
          <p:spPr>
            <a:xfrm>
              <a:off x="2549525" y="760413"/>
              <a:ext cx="1689100" cy="1733550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2" name="TextBox 32"/>
            <p:cNvSpPr txBox="1">
              <a:spLocks noChangeArrowheads="1"/>
            </p:cNvSpPr>
            <p:nvPr/>
          </p:nvSpPr>
          <p:spPr bwMode="auto">
            <a:xfrm>
              <a:off x="2619375" y="2251075"/>
              <a:ext cx="1557338" cy="230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7981F"/>
                  </a:solidFill>
                  <a:latin typeface="Helvetica Neue"/>
                  <a:ea typeface="Verdana" pitchFamily="34" charset="0"/>
                  <a:cs typeface="Helvetica Neue"/>
                </a:rPr>
                <a:t>Availability Zone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667759" y="1319612"/>
            <a:ext cx="14201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latin typeface="Helvetica Neue"/>
                <a:cs typeface="Helvetica Neue"/>
              </a:rPr>
              <a:t>Elastic Load Balancing</a:t>
            </a:r>
            <a:endParaRPr lang="en-US" sz="800" b="1" dirty="0">
              <a:latin typeface="Helvetica Neue"/>
              <a:cs typeface="Helvetica Neue"/>
            </a:endParaRPr>
          </a:p>
        </p:txBody>
      </p:sp>
      <p:pic>
        <p:nvPicPr>
          <p:cNvPr id="14" name="Picture 13" descr="Amazon-Elastic-Load-Balac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04" y="1030577"/>
            <a:ext cx="408265" cy="358415"/>
          </a:xfrm>
          <a:prstGeom prst="rect">
            <a:avLst/>
          </a:prstGeom>
        </p:spPr>
      </p:pic>
      <p:pic>
        <p:nvPicPr>
          <p:cNvPr id="15" name="Picture 14" descr="EC2-Instanc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8" y="1966824"/>
            <a:ext cx="574233" cy="5041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52171" y="2517066"/>
            <a:ext cx="493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 smtClean="0">
                <a:latin typeface="Helvetica Neue"/>
                <a:cs typeface="Helvetica Neue"/>
              </a:rPr>
              <a:t>instances</a:t>
            </a:r>
            <a:endParaRPr lang="en-US" sz="900" dirty="0">
              <a:latin typeface="Helvetica Neue"/>
              <a:cs typeface="Helvetica Neue"/>
            </a:endParaRPr>
          </a:p>
        </p:txBody>
      </p:sp>
      <p:pic>
        <p:nvPicPr>
          <p:cNvPr id="17" name="Picture 16" descr="EC2-Instanc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566" y="2012948"/>
            <a:ext cx="574233" cy="504118"/>
          </a:xfrm>
          <a:prstGeom prst="rect">
            <a:avLst/>
          </a:prstGeom>
        </p:spPr>
      </p:pic>
      <p:cxnSp>
        <p:nvCxnSpPr>
          <p:cNvPr id="22" name="Elbow Connector 21"/>
          <p:cNvCxnSpPr>
            <a:stCxn id="14" idx="1"/>
            <a:endCxn id="15" idx="0"/>
          </p:cNvCxnSpPr>
          <p:nvPr/>
        </p:nvCxnSpPr>
        <p:spPr>
          <a:xfrm rot="10800000" flipV="1">
            <a:off x="1398756" y="1209784"/>
            <a:ext cx="798949" cy="757040"/>
          </a:xfrm>
          <a:prstGeom prst="bentConnector2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4" idx="3"/>
            <a:endCxn id="17" idx="0"/>
          </p:cNvCxnSpPr>
          <p:nvPr/>
        </p:nvCxnSpPr>
        <p:spPr>
          <a:xfrm>
            <a:off x="2605969" y="1209784"/>
            <a:ext cx="795714" cy="803164"/>
          </a:xfrm>
          <a:prstGeom prst="bentConnector2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95632" y="2539704"/>
            <a:ext cx="493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 smtClean="0">
                <a:latin typeface="Helvetica Neue"/>
                <a:cs typeface="Helvetica Neue"/>
              </a:rPr>
              <a:t>instances</a:t>
            </a:r>
            <a:endParaRPr lang="en-US" sz="900" dirty="0">
              <a:latin typeface="Helvetica Neue"/>
              <a:cs typeface="Helvetica Neue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007818" y="1813555"/>
            <a:ext cx="2852761" cy="879073"/>
            <a:chOff x="463550" y="728906"/>
            <a:chExt cx="1709738" cy="1765057"/>
          </a:xfrm>
        </p:grpSpPr>
        <p:sp>
          <p:nvSpPr>
            <p:cNvPr id="27" name="Rounded Rectangle 26"/>
            <p:cNvSpPr/>
            <p:nvPr/>
          </p:nvSpPr>
          <p:spPr>
            <a:xfrm>
              <a:off x="463550" y="760413"/>
              <a:ext cx="1709738" cy="1733550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31"/>
            <p:cNvSpPr txBox="1">
              <a:spLocks noChangeArrowheads="1"/>
            </p:cNvSpPr>
            <p:nvPr/>
          </p:nvSpPr>
          <p:spPr bwMode="auto">
            <a:xfrm>
              <a:off x="549027" y="728906"/>
              <a:ext cx="1555750" cy="230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900" b="1" dirty="0" smtClean="0">
                  <a:latin typeface="Helvetica Neue"/>
                  <a:ea typeface="Verdana" pitchFamily="34" charset="0"/>
                  <a:cs typeface="Helvetica Neue"/>
                </a:rPr>
                <a:t>Auto Scaling group</a:t>
              </a:r>
              <a:endParaRPr lang="en-US" sz="900" b="1" dirty="0">
                <a:latin typeface="Helvetica Neue"/>
                <a:ea typeface="Verdana" pitchFamily="34" charset="0"/>
                <a:cs typeface="Helvetica Neue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552985" y="3428211"/>
            <a:ext cx="600043" cy="642682"/>
            <a:chOff x="3050692" y="4005892"/>
            <a:chExt cx="764399" cy="932589"/>
          </a:xfrm>
        </p:grpSpPr>
        <p:pic>
          <p:nvPicPr>
            <p:cNvPr id="29" name="Picture 28" descr="S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0692" y="4005892"/>
              <a:ext cx="731520" cy="7315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094495" y="4784593"/>
              <a:ext cx="72059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 smtClean="0">
                  <a:latin typeface="Helvetica Neue"/>
                  <a:cs typeface="Helvetica Neue"/>
                </a:rPr>
                <a:t>Amazon S3</a:t>
              </a:r>
              <a:endParaRPr lang="en-US" sz="1000" dirty="0">
                <a:latin typeface="Helvetica Neue"/>
                <a:cs typeface="Helvetica Neue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812003" y="3445049"/>
            <a:ext cx="669719" cy="667610"/>
            <a:chOff x="1473375" y="3977881"/>
            <a:chExt cx="853160" cy="968761"/>
          </a:xfrm>
        </p:grpSpPr>
        <p:sp>
          <p:nvSpPr>
            <p:cNvPr id="31" name="TextBox 30"/>
            <p:cNvSpPr txBox="1"/>
            <p:nvPr/>
          </p:nvSpPr>
          <p:spPr>
            <a:xfrm>
              <a:off x="1473375" y="4638865"/>
              <a:ext cx="85316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 smtClean="0">
                  <a:latin typeface="Helvetica Neue"/>
                  <a:cs typeface="Helvetica Neue"/>
                </a:rPr>
                <a:t>Amazon Kinesis</a:t>
              </a:r>
              <a:endParaRPr lang="en-US" sz="1000" dirty="0">
                <a:latin typeface="Helvetica Neue"/>
                <a:cs typeface="Helvetica Neue"/>
              </a:endParaRPr>
            </a:p>
          </p:txBody>
        </p:sp>
        <p:pic>
          <p:nvPicPr>
            <p:cNvPr id="32" name="Picture 31" descr="Kinesis.ep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4695" y="3977881"/>
              <a:ext cx="526252" cy="631502"/>
            </a:xfrm>
            <a:prstGeom prst="rect">
              <a:avLst/>
            </a:prstGeom>
          </p:spPr>
        </p:pic>
      </p:grpSp>
      <p:cxnSp>
        <p:nvCxnSpPr>
          <p:cNvPr id="45" name="Straight Arrow Connector 44"/>
          <p:cNvCxnSpPr>
            <a:stCxn id="15" idx="2"/>
          </p:cNvCxnSpPr>
          <p:nvPr/>
        </p:nvCxnSpPr>
        <p:spPr>
          <a:xfrm>
            <a:off x="1398755" y="2470942"/>
            <a:ext cx="1030398" cy="904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7" idx="2"/>
          </p:cNvCxnSpPr>
          <p:nvPr/>
        </p:nvCxnSpPr>
        <p:spPr>
          <a:xfrm flipH="1">
            <a:off x="2688540" y="2517066"/>
            <a:ext cx="713143" cy="8859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7" name="Picture 36" descr="EC2-Instanc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72" y="3460725"/>
            <a:ext cx="574233" cy="50411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417537" y="3964843"/>
            <a:ext cx="493168" cy="212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smtClean="0">
                <a:latin typeface="Helvetica Neue"/>
                <a:cs typeface="Helvetica Neue"/>
              </a:rPr>
              <a:t>Apache Storm</a:t>
            </a:r>
            <a:endParaRPr lang="en-US" sz="1000" dirty="0">
              <a:latin typeface="Helvetica Neue"/>
              <a:cs typeface="Helvetica Neue"/>
            </a:endParaRPr>
          </a:p>
        </p:txBody>
      </p:sp>
      <p:cxnSp>
        <p:nvCxnSpPr>
          <p:cNvPr id="23" name="Straight Arrow Connector 22"/>
          <p:cNvCxnSpPr>
            <a:endCxn id="37" idx="1"/>
          </p:cNvCxnSpPr>
          <p:nvPr/>
        </p:nvCxnSpPr>
        <p:spPr>
          <a:xfrm flipV="1">
            <a:off x="3290648" y="3712784"/>
            <a:ext cx="1045824" cy="71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43" name="Picture 42" descr="DynamoDB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33" y="3449468"/>
            <a:ext cx="574233" cy="50411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319777" y="4004592"/>
            <a:ext cx="664943" cy="106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err="1" smtClean="0">
                <a:latin typeface="Helvetica Neue"/>
                <a:cs typeface="Helvetica Neue"/>
              </a:rPr>
              <a:t>DynamoDB</a:t>
            </a:r>
            <a:endParaRPr lang="en-US" sz="1000" dirty="0">
              <a:latin typeface="Helvetica Neue"/>
              <a:cs typeface="Helvetica Neue"/>
            </a:endParaRPr>
          </a:p>
        </p:txBody>
      </p:sp>
      <p:cxnSp>
        <p:nvCxnSpPr>
          <p:cNvPr id="61" name="Straight Arrow Connector 60"/>
          <p:cNvCxnSpPr>
            <a:stCxn id="37" idx="3"/>
            <a:endCxn id="43" idx="1"/>
          </p:cNvCxnSpPr>
          <p:nvPr/>
        </p:nvCxnSpPr>
        <p:spPr>
          <a:xfrm flipV="1">
            <a:off x="4910705" y="3701527"/>
            <a:ext cx="1454428" cy="112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5102899" y="1769779"/>
            <a:ext cx="1325920" cy="1194655"/>
            <a:chOff x="2549525" y="760413"/>
            <a:chExt cx="1689100" cy="1733550"/>
          </a:xfrm>
        </p:grpSpPr>
        <p:sp>
          <p:nvSpPr>
            <p:cNvPr id="60" name="Rounded Rectangle 59"/>
            <p:cNvSpPr/>
            <p:nvPr/>
          </p:nvSpPr>
          <p:spPr>
            <a:xfrm>
              <a:off x="2549525" y="760413"/>
              <a:ext cx="1689100" cy="1733550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2" name="TextBox 32"/>
            <p:cNvSpPr txBox="1">
              <a:spLocks noChangeArrowheads="1"/>
            </p:cNvSpPr>
            <p:nvPr/>
          </p:nvSpPr>
          <p:spPr bwMode="auto">
            <a:xfrm>
              <a:off x="2619375" y="2251075"/>
              <a:ext cx="1557338" cy="230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7981F"/>
                  </a:solidFill>
                  <a:latin typeface="Helvetica Neue"/>
                  <a:ea typeface="Verdana" pitchFamily="34" charset="0"/>
                  <a:cs typeface="Helvetica Neue"/>
                </a:rPr>
                <a:t>Availability Zone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036697" y="1790515"/>
            <a:ext cx="1325920" cy="1194655"/>
            <a:chOff x="2549525" y="760413"/>
            <a:chExt cx="1689100" cy="1733550"/>
          </a:xfrm>
        </p:grpSpPr>
        <p:sp>
          <p:nvSpPr>
            <p:cNvPr id="65" name="Rounded Rectangle 64"/>
            <p:cNvSpPr/>
            <p:nvPr/>
          </p:nvSpPr>
          <p:spPr>
            <a:xfrm>
              <a:off x="2549525" y="760413"/>
              <a:ext cx="1689100" cy="1733550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TextBox 32"/>
            <p:cNvSpPr txBox="1">
              <a:spLocks noChangeArrowheads="1"/>
            </p:cNvSpPr>
            <p:nvPr/>
          </p:nvSpPr>
          <p:spPr bwMode="auto">
            <a:xfrm>
              <a:off x="2619375" y="2251075"/>
              <a:ext cx="1557338" cy="230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7981F"/>
                  </a:solidFill>
                  <a:latin typeface="Helvetica Neue"/>
                  <a:ea typeface="Verdana" pitchFamily="34" charset="0"/>
                  <a:cs typeface="Helvetica Neue"/>
                </a:rPr>
                <a:t>Availability Zone</a:t>
              </a:r>
            </a:p>
          </p:txBody>
        </p:sp>
      </p:grpSp>
      <p:pic>
        <p:nvPicPr>
          <p:cNvPr id="68" name="Picture 67" descr="EC2-Instanc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456" y="2040408"/>
            <a:ext cx="574233" cy="504118"/>
          </a:xfrm>
          <a:prstGeom prst="rect">
            <a:avLst/>
          </a:prstGeom>
        </p:spPr>
      </p:pic>
      <p:pic>
        <p:nvPicPr>
          <p:cNvPr id="69" name="Picture 68" descr="EC2-Instanc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384" y="2086532"/>
            <a:ext cx="574233" cy="504118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5264862" y="1909226"/>
            <a:ext cx="2852761" cy="879073"/>
            <a:chOff x="463550" y="728906"/>
            <a:chExt cx="1709738" cy="1765057"/>
          </a:xfrm>
        </p:grpSpPr>
        <p:sp>
          <p:nvSpPr>
            <p:cNvPr id="71" name="Rounded Rectangle 70"/>
            <p:cNvSpPr/>
            <p:nvPr/>
          </p:nvSpPr>
          <p:spPr>
            <a:xfrm>
              <a:off x="463550" y="760413"/>
              <a:ext cx="1709738" cy="1733550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lgDash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2" name="TextBox 31"/>
            <p:cNvSpPr txBox="1">
              <a:spLocks noChangeArrowheads="1"/>
            </p:cNvSpPr>
            <p:nvPr/>
          </p:nvSpPr>
          <p:spPr bwMode="auto">
            <a:xfrm>
              <a:off x="549027" y="728906"/>
              <a:ext cx="1555750" cy="230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900" b="1" dirty="0" smtClean="0">
                  <a:latin typeface="Helvetica Neue"/>
                  <a:ea typeface="Verdana" pitchFamily="34" charset="0"/>
                  <a:cs typeface="Helvetica Neue"/>
                </a:rPr>
                <a:t>Auto Scaling group</a:t>
              </a:r>
              <a:endParaRPr lang="en-US" sz="900" b="1" dirty="0">
                <a:latin typeface="Helvetica Neue"/>
                <a:ea typeface="Verdana" pitchFamily="34" charset="0"/>
                <a:cs typeface="Helvetica Neue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5929264" y="1319612"/>
            <a:ext cx="14201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latin typeface="Helvetica Neue"/>
                <a:cs typeface="Helvetica Neue"/>
              </a:rPr>
              <a:t>Elastic Load Balancing</a:t>
            </a:r>
            <a:endParaRPr lang="en-US" sz="800" b="1" dirty="0">
              <a:latin typeface="Helvetica Neue"/>
              <a:cs typeface="Helvetica Neue"/>
            </a:endParaRPr>
          </a:p>
        </p:txBody>
      </p:sp>
      <p:pic>
        <p:nvPicPr>
          <p:cNvPr id="74" name="Picture 73" descr="Amazon-Elastic-Load-Balac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209" y="1030577"/>
            <a:ext cx="408265" cy="358415"/>
          </a:xfrm>
          <a:prstGeom prst="rect">
            <a:avLst/>
          </a:prstGeom>
        </p:spPr>
      </p:pic>
      <p:cxnSp>
        <p:nvCxnSpPr>
          <p:cNvPr id="75" name="Elbow Connector 74"/>
          <p:cNvCxnSpPr>
            <a:stCxn id="74" idx="1"/>
          </p:cNvCxnSpPr>
          <p:nvPr/>
        </p:nvCxnSpPr>
        <p:spPr>
          <a:xfrm rot="10800000" flipV="1">
            <a:off x="5660261" y="1209784"/>
            <a:ext cx="798949" cy="757040"/>
          </a:xfrm>
          <a:prstGeom prst="bentConnector2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74" idx="3"/>
          </p:cNvCxnSpPr>
          <p:nvPr/>
        </p:nvCxnSpPr>
        <p:spPr>
          <a:xfrm>
            <a:off x="6867474" y="1209784"/>
            <a:ext cx="795714" cy="803164"/>
          </a:xfrm>
          <a:prstGeom prst="bentConnector2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3" idx="0"/>
            <a:endCxn id="68" idx="2"/>
          </p:cNvCxnSpPr>
          <p:nvPr/>
        </p:nvCxnSpPr>
        <p:spPr>
          <a:xfrm flipH="1" flipV="1">
            <a:off x="5708573" y="2544526"/>
            <a:ext cx="943677" cy="904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3" idx="0"/>
            <a:endCxn id="69" idx="2"/>
          </p:cNvCxnSpPr>
          <p:nvPr/>
        </p:nvCxnSpPr>
        <p:spPr>
          <a:xfrm flipV="1">
            <a:off x="6652250" y="2590650"/>
            <a:ext cx="1059251" cy="858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1826893" y="3395697"/>
            <a:ext cx="1363031" cy="87931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899" y="1085850"/>
            <a:ext cx="7448289" cy="3771900"/>
          </a:xfrm>
        </p:spPr>
        <p:txBody>
          <a:bodyPr/>
          <a:lstStyle/>
          <a:p>
            <a:r>
              <a:rPr lang="en-US" dirty="0" smtClean="0"/>
              <a:t>Use the right tool for the job!</a:t>
            </a:r>
          </a:p>
          <a:p>
            <a:pPr lvl="1"/>
            <a:r>
              <a:rPr lang="en-US" dirty="0" smtClean="0"/>
              <a:t>Amazon DynamoDB or Amazon RDS for transactional data</a:t>
            </a:r>
          </a:p>
          <a:p>
            <a:pPr lvl="1"/>
            <a:r>
              <a:rPr lang="en-US" dirty="0" smtClean="0"/>
              <a:t>Amazon S3 for file data</a:t>
            </a:r>
          </a:p>
          <a:p>
            <a:pPr lvl="1"/>
            <a:r>
              <a:rPr lang="en-US" dirty="0" smtClean="0"/>
              <a:t>Amazon Kinesis for Streaming data</a:t>
            </a:r>
          </a:p>
          <a:p>
            <a:r>
              <a:rPr lang="en-US" dirty="0" smtClean="0"/>
              <a:t>Be cost conscious!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DynamoDB Table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2906829" y="964621"/>
            <a:ext cx="4523874" cy="1617044"/>
          </a:xfrm>
          <a:prstGeom prst="roundRect">
            <a:avLst>
              <a:gd name="adj" fmla="val 8096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7430703" y="729100"/>
            <a:ext cx="466990" cy="23271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008679" y="1418514"/>
            <a:ext cx="4284046" cy="336884"/>
          </a:xfrm>
          <a:prstGeom prst="roundRect">
            <a:avLst>
              <a:gd name="adj" fmla="val 8096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74746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08679" y="1803377"/>
            <a:ext cx="4284046" cy="336884"/>
          </a:xfrm>
          <a:prstGeom prst="roundRect">
            <a:avLst>
              <a:gd name="adj" fmla="val 8096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74746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08679" y="2185179"/>
            <a:ext cx="4284046" cy="336884"/>
          </a:xfrm>
          <a:prstGeom prst="roundRect">
            <a:avLst>
              <a:gd name="adj" fmla="val 8096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74746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008679" y="1043904"/>
            <a:ext cx="4284046" cy="336884"/>
          </a:xfrm>
          <a:prstGeom prst="roundRect">
            <a:avLst>
              <a:gd name="adj" fmla="val 8096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74746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97693" y="450978"/>
            <a:ext cx="8226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474746"/>
                </a:solidFill>
                <a:latin typeface="Calibri Light" panose="020F0302020204030204" pitchFamily="34" charset="0"/>
              </a:rPr>
              <a:t>Table</a:t>
            </a:r>
            <a:endParaRPr lang="en-US" sz="2400" b="1" dirty="0">
              <a:solidFill>
                <a:srgbClr val="474746"/>
              </a:solidFill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14453" y="1149628"/>
            <a:ext cx="853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474746"/>
                </a:solidFill>
                <a:latin typeface="Calibri Light" panose="020F0302020204030204" pitchFamily="34" charset="0"/>
              </a:rPr>
              <a:t>Items</a:t>
            </a:r>
            <a:endParaRPr lang="en-US" sz="2400" b="1" dirty="0">
              <a:solidFill>
                <a:srgbClr val="474746"/>
              </a:solidFill>
              <a:latin typeface="Calibri Light" panose="020F030202020403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048435" y="1067658"/>
            <a:ext cx="808522" cy="306258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908109" y="1060459"/>
            <a:ext cx="808522" cy="306258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765360" y="1057250"/>
            <a:ext cx="808522" cy="306258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622611" y="1060459"/>
            <a:ext cx="808522" cy="306258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479862" y="1057250"/>
            <a:ext cx="808522" cy="306258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050858" y="1435845"/>
            <a:ext cx="808522" cy="306258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050858" y="1819253"/>
            <a:ext cx="808522" cy="306258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918528" y="1822462"/>
            <a:ext cx="808522" cy="306258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786197" y="1819253"/>
            <a:ext cx="808522" cy="306258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050858" y="2202662"/>
            <a:ext cx="808522" cy="306258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917332" y="2205871"/>
            <a:ext cx="808522" cy="306258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786197" y="2202662"/>
            <a:ext cx="808522" cy="306258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629828" y="2206705"/>
            <a:ext cx="808522" cy="306258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89950" y="1961460"/>
            <a:ext cx="1390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474746"/>
                </a:solidFill>
                <a:latin typeface="Calibri Light" panose="020F0302020204030204" pitchFamily="34" charset="0"/>
              </a:rPr>
              <a:t>Attributes</a:t>
            </a:r>
            <a:endParaRPr lang="en-US" sz="2400" b="1" dirty="0">
              <a:solidFill>
                <a:srgbClr val="474746"/>
              </a:solidFill>
              <a:latin typeface="Calibri Light" panose="020F030202020403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030626" y="2962919"/>
            <a:ext cx="7889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1B508D"/>
                </a:solidFill>
                <a:latin typeface="Calibri Light" panose="020F0302020204030204" pitchFamily="34" charset="0"/>
              </a:rPr>
              <a:t>Hash</a:t>
            </a:r>
          </a:p>
          <a:p>
            <a:pPr algn="ctr"/>
            <a:r>
              <a:rPr lang="en-US" sz="2400" b="1" dirty="0" smtClean="0">
                <a:solidFill>
                  <a:srgbClr val="1B508D"/>
                </a:solidFill>
                <a:latin typeface="Calibri Light" panose="020F0302020204030204" pitchFamily="34" charset="0"/>
              </a:rPr>
              <a:t>Key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701125" y="1271749"/>
            <a:ext cx="2413967" cy="1044206"/>
            <a:chOff x="2090657" y="937133"/>
            <a:chExt cx="2413967" cy="1148627"/>
          </a:xfrm>
          <a:solidFill>
            <a:schemeClr val="tx1">
              <a:lumMod val="60000"/>
              <a:lumOff val="40000"/>
            </a:schemeClr>
          </a:solidFill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2090657" y="1699136"/>
              <a:ext cx="1671417" cy="233681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091980" y="1015739"/>
              <a:ext cx="1835129" cy="920344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2091980" y="937133"/>
              <a:ext cx="720246" cy="99894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2098682" y="1940841"/>
              <a:ext cx="2405942" cy="144919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/>
          <p:cNvSpPr/>
          <p:nvPr/>
        </p:nvSpPr>
        <p:spPr>
          <a:xfrm>
            <a:off x="3813813" y="2988645"/>
            <a:ext cx="9326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E98E31"/>
                </a:solidFill>
                <a:latin typeface="Calibri Light" panose="020F0302020204030204" pitchFamily="34" charset="0"/>
              </a:rPr>
              <a:t>Range</a:t>
            </a:r>
          </a:p>
          <a:p>
            <a:pPr algn="ctr"/>
            <a:r>
              <a:rPr lang="en-US" sz="2400" b="1" dirty="0" smtClean="0">
                <a:solidFill>
                  <a:srgbClr val="E98E31"/>
                </a:solidFill>
                <a:latin typeface="Calibri Light" panose="020F0302020204030204" pitchFamily="34" charset="0"/>
              </a:rPr>
              <a:t>Key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7307479" y="1192726"/>
            <a:ext cx="806974" cy="1087089"/>
            <a:chOff x="7307479" y="1431264"/>
            <a:chExt cx="806974" cy="1087089"/>
          </a:xfrm>
        </p:grpSpPr>
        <p:cxnSp>
          <p:nvCxnSpPr>
            <p:cNvPr id="14" name="Straight Arrow Connector 13"/>
            <p:cNvCxnSpPr/>
            <p:nvPr/>
          </p:nvCxnSpPr>
          <p:spPr>
            <a:xfrm rot="10494636">
              <a:off x="7336984" y="1431264"/>
              <a:ext cx="770021" cy="20213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7307479" y="1595857"/>
              <a:ext cx="805114" cy="22171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7314782" y="1595856"/>
              <a:ext cx="797812" cy="5906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7344292" y="1590427"/>
              <a:ext cx="770161" cy="92792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Line Callout 1 62"/>
          <p:cNvSpPr/>
          <p:nvPr/>
        </p:nvSpPr>
        <p:spPr>
          <a:xfrm>
            <a:off x="76200" y="3498850"/>
            <a:ext cx="2508250" cy="996950"/>
          </a:xfrm>
          <a:prstGeom prst="borderCallout1">
            <a:avLst>
              <a:gd name="adj1" fmla="val 69235"/>
              <a:gd name="adj2" fmla="val 105843"/>
              <a:gd name="adj3" fmla="val 22963"/>
              <a:gd name="adj4" fmla="val 1310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474746"/>
                </a:solidFill>
              </a:rPr>
              <a:t>Mandatory</a:t>
            </a:r>
            <a:endParaRPr lang="en-US" sz="1400" dirty="0">
              <a:solidFill>
                <a:srgbClr val="474746"/>
              </a:solidFill>
            </a:endParaRPr>
          </a:p>
          <a:p>
            <a:r>
              <a:rPr lang="en-US" sz="1400" dirty="0" smtClean="0">
                <a:solidFill>
                  <a:srgbClr val="474746"/>
                </a:solidFill>
              </a:rPr>
              <a:t>Key-value </a:t>
            </a:r>
            <a:r>
              <a:rPr lang="en-US" sz="1400" dirty="0">
                <a:solidFill>
                  <a:srgbClr val="474746"/>
                </a:solidFill>
              </a:rPr>
              <a:t>access pattern</a:t>
            </a:r>
          </a:p>
          <a:p>
            <a:r>
              <a:rPr lang="en-US" sz="1400" dirty="0" smtClean="0">
                <a:solidFill>
                  <a:srgbClr val="474746"/>
                </a:solidFill>
              </a:rPr>
              <a:t>Determines </a:t>
            </a:r>
            <a:r>
              <a:rPr lang="en-US" sz="1400" dirty="0">
                <a:solidFill>
                  <a:srgbClr val="474746"/>
                </a:solidFill>
              </a:rPr>
              <a:t>data distribution</a:t>
            </a:r>
          </a:p>
        </p:txBody>
      </p:sp>
      <p:sp>
        <p:nvSpPr>
          <p:cNvPr id="65" name="Line Callout 1 64"/>
          <p:cNvSpPr/>
          <p:nvPr/>
        </p:nvSpPr>
        <p:spPr>
          <a:xfrm>
            <a:off x="3813813" y="3933268"/>
            <a:ext cx="2887398" cy="1045327"/>
          </a:xfrm>
          <a:prstGeom prst="borderCallout1">
            <a:avLst>
              <a:gd name="adj1" fmla="val -45983"/>
              <a:gd name="adj2" fmla="val 25928"/>
              <a:gd name="adj3" fmla="val -8421"/>
              <a:gd name="adj4" fmla="val 4643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474746"/>
                </a:solidFill>
              </a:rPr>
              <a:t>Optional</a:t>
            </a:r>
            <a:endParaRPr lang="en-US" sz="1400" dirty="0">
              <a:solidFill>
                <a:srgbClr val="474746"/>
              </a:solidFill>
            </a:endParaRPr>
          </a:p>
          <a:p>
            <a:r>
              <a:rPr lang="en-US" sz="1400" dirty="0" smtClean="0">
                <a:solidFill>
                  <a:srgbClr val="474746"/>
                </a:solidFill>
              </a:rPr>
              <a:t>Model 1:N relationships</a:t>
            </a:r>
          </a:p>
          <a:p>
            <a:r>
              <a:rPr lang="en-US" sz="1400" dirty="0" smtClean="0">
                <a:solidFill>
                  <a:srgbClr val="474746"/>
                </a:solidFill>
              </a:rPr>
              <a:t>Enables </a:t>
            </a:r>
            <a:r>
              <a:rPr lang="en-US" sz="1400" dirty="0">
                <a:solidFill>
                  <a:srgbClr val="474746"/>
                </a:solidFill>
              </a:rPr>
              <a:t>rich query </a:t>
            </a:r>
            <a:r>
              <a:rPr lang="en-US" sz="1400" dirty="0" smtClean="0">
                <a:solidFill>
                  <a:srgbClr val="474746"/>
                </a:solidFill>
              </a:rPr>
              <a:t>capabilities</a:t>
            </a:r>
            <a:endParaRPr lang="en-US" sz="1400" dirty="0">
              <a:solidFill>
                <a:srgbClr val="474746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373745" y="2837359"/>
            <a:ext cx="2594019" cy="2306141"/>
            <a:chOff x="6373745" y="2837359"/>
            <a:chExt cx="2881585" cy="2306141"/>
          </a:xfrm>
        </p:grpSpPr>
        <p:sp>
          <p:nvSpPr>
            <p:cNvPr id="40" name="Rounded Rectangle 39"/>
            <p:cNvSpPr/>
            <p:nvPr/>
          </p:nvSpPr>
          <p:spPr>
            <a:xfrm>
              <a:off x="6756933" y="2837359"/>
              <a:ext cx="2498397" cy="2248455"/>
            </a:xfrm>
            <a:prstGeom prst="roundRect">
              <a:avLst>
                <a:gd name="adj" fmla="val 7441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rgbClr val="474746"/>
                  </a:solidFill>
                  <a:latin typeface="Calibri Light" panose="020F0302020204030204" pitchFamily="34" charset="0"/>
                </a:rPr>
                <a:t>All </a:t>
              </a:r>
              <a:r>
                <a:rPr lang="en-US" sz="1600" dirty="0">
                  <a:solidFill>
                    <a:srgbClr val="474746"/>
                  </a:solidFill>
                  <a:latin typeface="Calibri Light" panose="020F0302020204030204" pitchFamily="34" charset="0"/>
                </a:rPr>
                <a:t>items for a hash key</a:t>
              </a:r>
            </a:p>
            <a:p>
              <a:r>
                <a:rPr lang="en-US" sz="1600" dirty="0">
                  <a:solidFill>
                    <a:srgbClr val="474746"/>
                  </a:solidFill>
                  <a:latin typeface="Calibri Light" panose="020F0302020204030204" pitchFamily="34" charset="0"/>
                </a:rPr>
                <a:t>==, &lt;, &gt;, &gt;=, &lt;=</a:t>
              </a:r>
            </a:p>
            <a:p>
              <a:r>
                <a:rPr lang="en-US" sz="1600" dirty="0">
                  <a:solidFill>
                    <a:srgbClr val="474746"/>
                  </a:solidFill>
                  <a:latin typeface="Calibri Light" panose="020F0302020204030204" pitchFamily="34" charset="0"/>
                </a:rPr>
                <a:t>“begins with”</a:t>
              </a:r>
            </a:p>
            <a:p>
              <a:r>
                <a:rPr lang="en-US" sz="1600" dirty="0">
                  <a:solidFill>
                    <a:srgbClr val="474746"/>
                  </a:solidFill>
                  <a:latin typeface="Calibri Light" panose="020F0302020204030204" pitchFamily="34" charset="0"/>
                </a:rPr>
                <a:t>“between”</a:t>
              </a:r>
            </a:p>
            <a:p>
              <a:r>
                <a:rPr lang="en-US" sz="1600" dirty="0">
                  <a:solidFill>
                    <a:srgbClr val="474746"/>
                  </a:solidFill>
                  <a:latin typeface="Calibri Light" panose="020F0302020204030204" pitchFamily="34" charset="0"/>
                </a:rPr>
                <a:t>sorted results</a:t>
              </a:r>
            </a:p>
            <a:p>
              <a:r>
                <a:rPr lang="en-US" sz="1600" dirty="0">
                  <a:solidFill>
                    <a:srgbClr val="474746"/>
                  </a:solidFill>
                  <a:latin typeface="Calibri Light" panose="020F0302020204030204" pitchFamily="34" charset="0"/>
                </a:rPr>
                <a:t>counts</a:t>
              </a:r>
            </a:p>
            <a:p>
              <a:r>
                <a:rPr lang="en-US" sz="1600" dirty="0" smtClean="0">
                  <a:solidFill>
                    <a:srgbClr val="474746"/>
                  </a:solidFill>
                  <a:latin typeface="Calibri Light" panose="020F0302020204030204" pitchFamily="34" charset="0"/>
                </a:rPr>
                <a:t>top/bottom </a:t>
              </a:r>
              <a:r>
                <a:rPr lang="en-US" sz="1600" dirty="0">
                  <a:solidFill>
                    <a:srgbClr val="474746"/>
                  </a:solidFill>
                  <a:latin typeface="Calibri Light" panose="020F0302020204030204" pitchFamily="34" charset="0"/>
                </a:rPr>
                <a:t>N values</a:t>
              </a:r>
            </a:p>
            <a:p>
              <a:r>
                <a:rPr lang="en-US" sz="1600" dirty="0">
                  <a:solidFill>
                    <a:srgbClr val="474746"/>
                  </a:solidFill>
                  <a:latin typeface="Calibri Light" panose="020F0302020204030204" pitchFamily="34" charset="0"/>
                </a:rPr>
                <a:t>paged </a:t>
              </a:r>
              <a:r>
                <a:rPr lang="en-US" sz="1600" dirty="0" smtClean="0">
                  <a:solidFill>
                    <a:srgbClr val="474746"/>
                  </a:solidFill>
                  <a:latin typeface="Calibri Light" panose="020F0302020204030204" pitchFamily="34" charset="0"/>
                </a:rPr>
                <a:t>responses</a:t>
              </a:r>
              <a:endParaRPr lang="en-US" sz="1600" dirty="0">
                <a:solidFill>
                  <a:srgbClr val="474746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1" name="Left Brace 40"/>
            <p:cNvSpPr/>
            <p:nvPr/>
          </p:nvSpPr>
          <p:spPr>
            <a:xfrm>
              <a:off x="6373745" y="2895045"/>
              <a:ext cx="355328" cy="2248455"/>
            </a:xfrm>
            <a:prstGeom prst="leftBrace">
              <a:avLst>
                <a:gd name="adj1" fmla="val 36904"/>
                <a:gd name="adj2" fmla="val 78486"/>
              </a:avLst>
            </a:prstGeom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74746"/>
                </a:solidFill>
              </a:endParaRPr>
            </a:p>
          </p:txBody>
        </p:sp>
      </p:grpSp>
      <p:sp>
        <p:nvSpPr>
          <p:cNvPr id="5" name="Right Brace 4"/>
          <p:cNvSpPr/>
          <p:nvPr/>
        </p:nvSpPr>
        <p:spPr>
          <a:xfrm rot="5400000">
            <a:off x="3344942" y="2447031"/>
            <a:ext cx="172364" cy="765377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74746"/>
              </a:solidFill>
            </a:endParaRPr>
          </a:p>
        </p:txBody>
      </p:sp>
      <p:sp>
        <p:nvSpPr>
          <p:cNvPr id="44" name="Right Brace 43"/>
          <p:cNvSpPr/>
          <p:nvPr/>
        </p:nvSpPr>
        <p:spPr>
          <a:xfrm rot="5400000">
            <a:off x="4235410" y="2454671"/>
            <a:ext cx="172364" cy="765377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747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53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9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9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7" grpId="0" animBg="1"/>
      <p:bldP spid="17" grpId="1" animBg="1"/>
      <p:bldP spid="18" grpId="0" animBg="1"/>
      <p:bldP spid="19" grpId="0" animBg="1"/>
      <p:bldP spid="20" grpId="0" animBg="1"/>
      <p:bldP spid="21" grpId="0" animBg="1"/>
      <p:bldP spid="22" grpId="0" animBg="1"/>
      <p:bldP spid="22" grpId="1" animBg="1"/>
      <p:bldP spid="24" grpId="0" animBg="1"/>
      <p:bldP spid="24" grpId="1" animBg="1"/>
      <p:bldP spid="25" grpId="0" animBg="1"/>
      <p:bldP spid="26" grpId="0" animBg="1"/>
      <p:bldP spid="27" grpId="0" animBg="1"/>
      <p:bldP spid="27" grpId="1" animBg="1"/>
      <p:bldP spid="28" grpId="0" animBg="1"/>
      <p:bldP spid="29" grpId="0" animBg="1"/>
      <p:bldP spid="30" grpId="0" animBg="1"/>
      <p:bldP spid="31" grpId="0"/>
      <p:bldP spid="42" grpId="0"/>
      <p:bldP spid="52" grpId="0"/>
      <p:bldP spid="63" grpId="0" animBg="1"/>
      <p:bldP spid="65" grpId="0" animBg="1"/>
      <p:bldP spid="5" grpId="0" animBg="1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pdateStreamsLog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9" r="-3830"/>
          <a:stretch/>
        </p:blipFill>
        <p:spPr>
          <a:xfrm>
            <a:off x="4137660" y="1135383"/>
            <a:ext cx="2049780" cy="26436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6739" y="90667"/>
            <a:ext cx="1901169" cy="1175954"/>
          </a:xfr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 err="1"/>
              <a:t>CreateTable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UpdateTable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DeleteTable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3229" y="1347134"/>
            <a:ext cx="1898295" cy="89674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A5D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DescribeTable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ListTables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583229" y="3726706"/>
            <a:ext cx="1904680" cy="1321807"/>
          </a:xfr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PutItem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UpdateItem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DeleteItem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BatchWriteItem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583229" y="2324387"/>
            <a:ext cx="1898295" cy="1321807"/>
          </a:xfr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GetItem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Query</a:t>
            </a:r>
          </a:p>
          <a:p>
            <a:pPr marL="0" indent="0">
              <a:buNone/>
            </a:pPr>
            <a:r>
              <a:rPr lang="en-US" dirty="0"/>
              <a:t>Scan</a:t>
            </a:r>
          </a:p>
          <a:p>
            <a:pPr marL="0" indent="0">
              <a:buNone/>
            </a:pPr>
            <a:r>
              <a:rPr lang="en-US" dirty="0" err="1"/>
              <a:t>BatchGetItem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6387680" y="1776652"/>
            <a:ext cx="2447571" cy="1175954"/>
          </a:xfr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/>
              <a:t>ListStreams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DescribeStream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GetShardIterator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387680" y="3280325"/>
            <a:ext cx="2442633" cy="46838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indent="0">
              <a:spcBef>
                <a:spcPct val="20000"/>
              </a:spcBef>
              <a:buFont typeface="Arial"/>
              <a:buNone/>
              <a:defRPr sz="2000" b="0" i="0"/>
            </a:lvl1pPr>
            <a:lvl2pPr marL="742950" indent="-285750">
              <a:spcBef>
                <a:spcPct val="20000"/>
              </a:spcBef>
              <a:buFont typeface="Arial"/>
              <a:buChar char="–"/>
              <a:defRPr b="0" i="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1600" b="0" i="0"/>
            </a:lvl3pPr>
            <a:lvl4pPr indent="0">
              <a:spcBef>
                <a:spcPct val="20000"/>
              </a:spcBef>
              <a:buFont typeface="Arial"/>
              <a:buNone/>
              <a:defRPr sz="1600" b="0" i="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1600" b="0" i="0"/>
            </a:lvl5pPr>
            <a:lvl6pPr marL="2514600" indent="-228600">
              <a:spcBef>
                <a:spcPct val="20000"/>
              </a:spcBef>
              <a:buFont typeface="Arial"/>
              <a:buChar char="•"/>
            </a:lvl6pPr>
            <a:lvl7pPr marL="2971800" indent="-228600">
              <a:spcBef>
                <a:spcPct val="20000"/>
              </a:spcBef>
              <a:buFont typeface="Arial"/>
              <a:buChar char="•"/>
            </a:lvl7pPr>
            <a:lvl8pPr marL="3429000" indent="-228600">
              <a:spcBef>
                <a:spcPct val="20000"/>
              </a:spcBef>
              <a:buFont typeface="Arial"/>
              <a:buChar char="•"/>
            </a:lvl8pPr>
            <a:lvl9pPr marL="3886200" indent="-228600">
              <a:spcBef>
                <a:spcPct val="20000"/>
              </a:spcBef>
              <a:buFont typeface="Arial"/>
              <a:buChar char="•"/>
            </a:lvl9pPr>
          </a:lstStyle>
          <a:p>
            <a:r>
              <a:rPr lang="en-US" dirty="0" err="1"/>
              <a:t>GetRecords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380482" y="843596"/>
            <a:ext cx="115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API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-259125" y="3329852"/>
            <a:ext cx="105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Item API</a:t>
            </a:r>
            <a:endParaRPr lang="en-US" dirty="0"/>
          </a:p>
        </p:txBody>
      </p:sp>
      <p:sp>
        <p:nvSpPr>
          <p:cNvPr id="17" name="Explosion 1 16"/>
          <p:cNvSpPr/>
          <p:nvPr/>
        </p:nvSpPr>
        <p:spPr>
          <a:xfrm>
            <a:off x="5963976" y="1157038"/>
            <a:ext cx="1152037" cy="749523"/>
          </a:xfrm>
          <a:prstGeom prst="irregularSeal1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74746"/>
                </a:solidFill>
              </a:rPr>
              <a:t>New</a:t>
            </a:r>
          </a:p>
        </p:txBody>
      </p:sp>
      <p:pic>
        <p:nvPicPr>
          <p:cNvPr id="19" name="Picture 18" descr="DynamoD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945" y="1924477"/>
            <a:ext cx="1133417" cy="113341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94945" y="362249"/>
            <a:ext cx="272864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474746"/>
                </a:solidFill>
                <a:latin typeface="Helvetica Neue"/>
                <a:cs typeface="Helvetica Neue"/>
              </a:rPr>
              <a:t>DynamoDB API</a:t>
            </a:r>
            <a:endParaRPr lang="en-US" sz="3200" dirty="0">
              <a:solidFill>
                <a:srgbClr val="474746"/>
              </a:solidFill>
              <a:latin typeface="Helvetica Neue"/>
              <a:cs typeface="Helvetica Neu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9286" y="1347134"/>
            <a:ext cx="135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Stream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57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:Invent Speaker - Dark">
  <a:themeElements>
    <a:clrScheme name="AWS_re:Invent_2014">
      <a:dk1>
        <a:srgbClr val="000000"/>
      </a:dk1>
      <a:lt1>
        <a:srgbClr val="FFFFFF"/>
      </a:lt1>
      <a:dk2>
        <a:srgbClr val="F2A52C"/>
      </a:dk2>
      <a:lt2>
        <a:srgbClr val="D6D6D3"/>
      </a:lt2>
      <a:accent1>
        <a:srgbClr val="F2A52C"/>
      </a:accent1>
      <a:accent2>
        <a:srgbClr val="B22491"/>
      </a:accent2>
      <a:accent3>
        <a:srgbClr val="007CBC"/>
      </a:accent3>
      <a:accent4>
        <a:srgbClr val="8BC942"/>
      </a:accent4>
      <a:accent5>
        <a:srgbClr val="595959"/>
      </a:accent5>
      <a:accent6>
        <a:srgbClr val="FFFFFF"/>
      </a:accent6>
      <a:hlink>
        <a:srgbClr val="007CBC"/>
      </a:hlink>
      <a:folHlink>
        <a:srgbClr val="B224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700" dirty="0" err="1" smtClean="0">
            <a:gradFill>
              <a:gsLst>
                <a:gs pos="0">
                  <a:srgbClr val="FEFEFE"/>
                </a:gs>
                <a:gs pos="100000">
                  <a:srgbClr val="FEFEFE"/>
                </a:gs>
              </a:gsLst>
              <a:lin ang="5400000" scaled="1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-2014-template-Dark_v6.potx" id="{B89C75B5-5E71-4296-A9D8-575FE3AAD3E1}" vid="{7CA6107E-958F-456E-ABED-FA8B31E77178}"/>
    </a:ext>
  </a:extLst>
</a:theme>
</file>

<file path=ppt/theme/theme2.xml><?xml version="1.0" encoding="utf-8"?>
<a:theme xmlns:a="http://schemas.openxmlformats.org/drawingml/2006/main" name="1_re:Invent Speaker - Dark">
  <a:themeElements>
    <a:clrScheme name="AWS_re:Invent_2014">
      <a:dk1>
        <a:srgbClr val="000000"/>
      </a:dk1>
      <a:lt1>
        <a:srgbClr val="FFFFFF"/>
      </a:lt1>
      <a:dk2>
        <a:srgbClr val="F2A52C"/>
      </a:dk2>
      <a:lt2>
        <a:srgbClr val="D6D6D3"/>
      </a:lt2>
      <a:accent1>
        <a:srgbClr val="F2A52C"/>
      </a:accent1>
      <a:accent2>
        <a:srgbClr val="B22491"/>
      </a:accent2>
      <a:accent3>
        <a:srgbClr val="007CBC"/>
      </a:accent3>
      <a:accent4>
        <a:srgbClr val="8BC942"/>
      </a:accent4>
      <a:accent5>
        <a:srgbClr val="595959"/>
      </a:accent5>
      <a:accent6>
        <a:srgbClr val="FFFFFF"/>
      </a:accent6>
      <a:hlink>
        <a:srgbClr val="007CBC"/>
      </a:hlink>
      <a:folHlink>
        <a:srgbClr val="B224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7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-2014-template-Light_v6.potx" id="{00BCB75C-4E06-4F39-B699-E01B88C939EC}" vid="{22F72D89-BCEB-4366-ACAC-6D98D9046089}"/>
    </a:ext>
  </a:extLst>
</a:theme>
</file>

<file path=ppt/theme/theme3.xml><?xml version="1.0" encoding="utf-8"?>
<a:theme xmlns:a="http://schemas.openxmlformats.org/drawingml/2006/main" name="Enterprise-Summit-Light">
  <a:themeElements>
    <a:clrScheme name="AWS-Style-V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E98E31"/>
      </a:accent1>
      <a:accent2>
        <a:srgbClr val="1B508D"/>
      </a:accent2>
      <a:accent3>
        <a:srgbClr val="94C9E2"/>
      </a:accent3>
      <a:accent4>
        <a:srgbClr val="286332"/>
      </a:accent4>
      <a:accent5>
        <a:srgbClr val="FDD645"/>
      </a:accent5>
      <a:accent6>
        <a:srgbClr val="999A98"/>
      </a:accent6>
      <a:hlink>
        <a:srgbClr val="004B91"/>
      </a:hlink>
      <a:folHlink>
        <a:srgbClr val="517DA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lide Template-Light_SF Summit 2015.potx" id="{06A80EDD-6D97-4BAA-903D-3101DF9FAA82}" vid="{02B14317-78A9-410A-A7F9-86B004C7F04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template-Dark</Template>
  <TotalTime>0</TotalTime>
  <Words>3069</Words>
  <Application>Microsoft Office PowerPoint</Application>
  <PresentationFormat>On-screen Show (16:9)</PresentationFormat>
  <Paragraphs>911</Paragraphs>
  <Slides>76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76</vt:i4>
      </vt:variant>
    </vt:vector>
  </HeadingPairs>
  <TitlesOfParts>
    <vt:vector size="93" baseType="lpstr">
      <vt:lpstr>Andale Mono</vt:lpstr>
      <vt:lpstr>Arial</vt:lpstr>
      <vt:lpstr>Calibri</vt:lpstr>
      <vt:lpstr>Calibri Light</vt:lpstr>
      <vt:lpstr>Cambria Math</vt:lpstr>
      <vt:lpstr>Century Gothic</vt:lpstr>
      <vt:lpstr>Comic Sans MS</vt:lpstr>
      <vt:lpstr>Consolas</vt:lpstr>
      <vt:lpstr>Courier New</vt:lpstr>
      <vt:lpstr>Helvetica Neue</vt:lpstr>
      <vt:lpstr>Lucida Console</vt:lpstr>
      <vt:lpstr>Times New Roman</vt:lpstr>
      <vt:lpstr>Verdana</vt:lpstr>
      <vt:lpstr>Wingdings</vt:lpstr>
      <vt:lpstr>re:Invent Speaker - Dark</vt:lpstr>
      <vt:lpstr>1_re:Invent Speaker - Dark</vt:lpstr>
      <vt:lpstr>Enterprise-Summit-Light</vt:lpstr>
      <vt:lpstr>PowerPoint Presentation</vt:lpstr>
      <vt:lpstr>Agenda</vt:lpstr>
      <vt:lpstr>Types of Data</vt:lpstr>
      <vt:lpstr>PowerPoint Presentation</vt:lpstr>
      <vt:lpstr>Why Transactional Data Storage?</vt:lpstr>
      <vt:lpstr>NoSQL &amp; NewSQL Solution</vt:lpstr>
      <vt:lpstr>Amazon DynamoDB</vt:lpstr>
      <vt:lpstr>DynamoDB Table</vt:lpstr>
      <vt:lpstr>PowerPoint Presentation</vt:lpstr>
      <vt:lpstr>Data types</vt:lpstr>
      <vt:lpstr>Hash table</vt:lpstr>
      <vt:lpstr>Partitions are three-way replicated </vt:lpstr>
      <vt:lpstr>Hash-range table</vt:lpstr>
      <vt:lpstr>DynamoDB table examples</vt:lpstr>
      <vt:lpstr>Local Secondary Index (LSI)</vt:lpstr>
      <vt:lpstr>Global Secondary Index</vt:lpstr>
      <vt:lpstr>LSI or GSI?</vt:lpstr>
      <vt:lpstr> </vt:lpstr>
      <vt:lpstr>DynamoDB Streams and AWS Lambda</vt:lpstr>
      <vt:lpstr>Emerging Architecture Pattern</vt:lpstr>
      <vt:lpstr>Scaling</vt:lpstr>
      <vt:lpstr>Throughput</vt:lpstr>
      <vt:lpstr>Partitioning example</vt:lpstr>
      <vt:lpstr>DynamoDB Best Practices</vt:lpstr>
      <vt:lpstr>Amazon DynamoDB Best Practices</vt:lpstr>
      <vt:lpstr>Additional references</vt:lpstr>
      <vt:lpstr>Amazon S3</vt:lpstr>
      <vt:lpstr>Why is Amazon S3 good for Big Data?</vt:lpstr>
      <vt:lpstr>Amazon S3 event notifications</vt:lpstr>
      <vt:lpstr>Server-side encryption options</vt:lpstr>
      <vt:lpstr>Versioning</vt:lpstr>
      <vt:lpstr>Lifecycle policies</vt:lpstr>
      <vt:lpstr>Amazon S3 Best Practices</vt:lpstr>
      <vt:lpstr>Best practices</vt:lpstr>
      <vt:lpstr>File Best Practices</vt:lpstr>
      <vt:lpstr>Dealing with Small Files</vt:lpstr>
      <vt:lpstr>Transferring data into Amazon S3</vt:lpstr>
      <vt:lpstr>AWS partners for data transfer to Amazon S3</vt:lpstr>
      <vt:lpstr>AWS Big Data Blog </vt:lpstr>
      <vt:lpstr>Why Stream Storage?</vt:lpstr>
      <vt:lpstr>Amazon Kinesis Managed Service for streaming data ingestion, and processing </vt:lpstr>
      <vt:lpstr>Sending &amp; Reading Data from Kinesis Streams</vt:lpstr>
      <vt:lpstr>PowerPoint Presentation</vt:lpstr>
      <vt:lpstr>How to Size your Kinesis Stream - Ingress</vt:lpstr>
      <vt:lpstr>How to Size your Kinesis Stream - Egress</vt:lpstr>
      <vt:lpstr>Resizing? </vt:lpstr>
      <vt:lpstr>PowerPoint Presentation</vt:lpstr>
      <vt:lpstr>Kinesis Best Practices</vt:lpstr>
      <vt:lpstr>PutRecord Vs PutRecords</vt:lpstr>
      <vt:lpstr>Determine Your Partition Key Strategy </vt:lpstr>
      <vt:lpstr>Provisioning Adequate Shards </vt:lpstr>
      <vt:lpstr>Pre-Batch before Puts for better efficiency</vt:lpstr>
      <vt:lpstr>Pre-Batch before Puts for better efficiency</vt:lpstr>
      <vt:lpstr>Dealing with ProvisionedThroughputExceeded  Exceptions</vt:lpstr>
      <vt:lpstr>Auto-Scaling Kinesis Shards</vt:lpstr>
      <vt:lpstr>Cost Conscious Design</vt:lpstr>
      <vt:lpstr>Cost Conscious Design  Example: Should I use Amazon S3 or Amazon DynamoDB?</vt:lpstr>
      <vt:lpstr>PowerPoint Presentation</vt:lpstr>
      <vt:lpstr>PowerPoint Presentation</vt:lpstr>
      <vt:lpstr>PowerPoint Presentation</vt:lpstr>
      <vt:lpstr>What is the temperature of your data?</vt:lpstr>
      <vt:lpstr>Data Characteristics: Hot, Warm, Cold</vt:lpstr>
      <vt:lpstr>PowerPoint Presentation</vt:lpstr>
      <vt:lpstr>Putting it all together</vt:lpstr>
      <vt:lpstr>ADV402 Beating the Speed of Light With Your Infrastructure in AWS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Global Presence</vt:lpstr>
      <vt:lpstr>Needed a few specific things</vt:lpstr>
      <vt:lpstr>AdRoll AWS Architecture</vt:lpstr>
      <vt:lpstr>Batch &amp; Speed Layer</vt:lpstr>
      <vt:lpstr>Data Collection &amp; Bidding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2015-04-21T21:37:25Z</dcterms:created>
  <dcterms:modified xsi:type="dcterms:W3CDTF">2015-11-13T21:18:11Z</dcterms:modified>
</cp:coreProperties>
</file>